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86" r:id="rId2"/>
    <p:sldId id="287" r:id="rId3"/>
    <p:sldId id="288" r:id="rId4"/>
    <p:sldId id="289" r:id="rId5"/>
    <p:sldId id="317" r:id="rId6"/>
    <p:sldId id="318" r:id="rId7"/>
    <p:sldId id="319" r:id="rId8"/>
    <p:sldId id="304" r:id="rId9"/>
    <p:sldId id="305" r:id="rId10"/>
    <p:sldId id="303" r:id="rId11"/>
    <p:sldId id="302" r:id="rId12"/>
    <p:sldId id="306" r:id="rId13"/>
    <p:sldId id="301" r:id="rId14"/>
    <p:sldId id="307" r:id="rId15"/>
    <p:sldId id="321" r:id="rId16"/>
    <p:sldId id="308" r:id="rId17"/>
    <p:sldId id="300" r:id="rId18"/>
    <p:sldId id="309" r:id="rId19"/>
    <p:sldId id="315" r:id="rId20"/>
    <p:sldId id="311" r:id="rId21"/>
    <p:sldId id="312" r:id="rId22"/>
    <p:sldId id="313" r:id="rId23"/>
    <p:sldId id="316" r:id="rId24"/>
    <p:sldId id="298" r:id="rId25"/>
    <p:sldId id="290" r:id="rId26"/>
    <p:sldId id="314" r:id="rId27"/>
    <p:sldId id="322" r:id="rId28"/>
    <p:sldId id="320" r:id="rId29"/>
  </p:sldIdLst>
  <p:sldSz cx="9144000" cy="6858000" type="screen4x3"/>
  <p:notesSz cx="9144000" cy="6858000"/>
  <p:custDataLst>
    <p:tags r:id="rId31"/>
  </p:custDataLst>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707C68F6-5E55-4D19-8510-92169D780C34}">
          <p14:sldIdLst>
            <p14:sldId id="286"/>
            <p14:sldId id="287"/>
            <p14:sldId id="288"/>
            <p14:sldId id="289"/>
            <p14:sldId id="317"/>
            <p14:sldId id="318"/>
            <p14:sldId id="319"/>
            <p14:sldId id="304"/>
            <p14:sldId id="305"/>
            <p14:sldId id="303"/>
            <p14:sldId id="302"/>
            <p14:sldId id="306"/>
            <p14:sldId id="301"/>
            <p14:sldId id="307"/>
            <p14:sldId id="321"/>
            <p14:sldId id="308"/>
            <p14:sldId id="300"/>
            <p14:sldId id="309"/>
            <p14:sldId id="315"/>
            <p14:sldId id="311"/>
            <p14:sldId id="312"/>
            <p14:sldId id="313"/>
            <p14:sldId id="316"/>
            <p14:sldId id="298"/>
            <p14:sldId id="290"/>
            <p14:sldId id="314"/>
            <p14:sldId id="322"/>
            <p14:sldId id="320"/>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6425" autoAdjust="0"/>
  </p:normalViewPr>
  <p:slideViewPr>
    <p:cSldViewPr>
      <p:cViewPr varScale="1">
        <p:scale>
          <a:sx n="115" d="100"/>
          <a:sy n="115" d="100"/>
        </p:scale>
        <p:origin x="594" y="114"/>
      </p:cViewPr>
      <p:guideLst>
        <p:guide orient="horz" pos="2880"/>
        <p:guide pos="216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2BE88029-1265-4CE0-9E94-3ADCB71C2D94}" type="datetimeFigureOut">
              <a:rPr lang="tr-TR" smtClean="0"/>
              <a:t>11.10.2022</a:t>
            </a:fld>
            <a:endParaRPr lang="tr-TR"/>
          </a:p>
        </p:txBody>
      </p:sp>
      <p:sp>
        <p:nvSpPr>
          <p:cNvPr id="4" name="Slayt Görüntüsü Yer Tutucusu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0D1DA9AC-6F65-436A-8A26-6065FF5E99B2}" type="slidenum">
              <a:rPr lang="tr-TR" smtClean="0"/>
              <a:t>‹#›</a:t>
            </a:fld>
            <a:endParaRPr lang="tr-TR"/>
          </a:p>
        </p:txBody>
      </p:sp>
    </p:spTree>
    <p:extLst>
      <p:ext uri="{BB962C8B-B14F-4D97-AF65-F5344CB8AC3E}">
        <p14:creationId xmlns:p14="http://schemas.microsoft.com/office/powerpoint/2010/main" val="664287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D1DA9AC-6F65-436A-8A26-6065FF5E99B2}" type="slidenum">
              <a:rPr lang="tr-TR" smtClean="0"/>
              <a:t>1</a:t>
            </a:fld>
            <a:endParaRPr lang="tr-TR"/>
          </a:p>
        </p:txBody>
      </p:sp>
    </p:spTree>
    <p:extLst>
      <p:ext uri="{BB962C8B-B14F-4D97-AF65-F5344CB8AC3E}">
        <p14:creationId xmlns:p14="http://schemas.microsoft.com/office/powerpoint/2010/main" val="700303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D1DA9AC-6F65-436A-8A26-6065FF5E99B2}" type="slidenum">
              <a:rPr lang="tr-TR" smtClean="0"/>
              <a:t>13</a:t>
            </a:fld>
            <a:endParaRPr lang="tr-TR"/>
          </a:p>
        </p:txBody>
      </p:sp>
    </p:spTree>
    <p:extLst>
      <p:ext uri="{BB962C8B-B14F-4D97-AF65-F5344CB8AC3E}">
        <p14:creationId xmlns:p14="http://schemas.microsoft.com/office/powerpoint/2010/main" val="4110813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D1DA9AC-6F65-436A-8A26-6065FF5E99B2}" type="slidenum">
              <a:rPr lang="tr-TR" smtClean="0"/>
              <a:t>14</a:t>
            </a:fld>
            <a:endParaRPr lang="tr-TR"/>
          </a:p>
        </p:txBody>
      </p:sp>
    </p:spTree>
    <p:extLst>
      <p:ext uri="{BB962C8B-B14F-4D97-AF65-F5344CB8AC3E}">
        <p14:creationId xmlns:p14="http://schemas.microsoft.com/office/powerpoint/2010/main" val="3402299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D1DA9AC-6F65-436A-8A26-6065FF5E99B2}" type="slidenum">
              <a:rPr lang="tr-TR" smtClean="0"/>
              <a:t>16</a:t>
            </a:fld>
            <a:endParaRPr lang="tr-TR"/>
          </a:p>
        </p:txBody>
      </p:sp>
    </p:spTree>
    <p:extLst>
      <p:ext uri="{BB962C8B-B14F-4D97-AF65-F5344CB8AC3E}">
        <p14:creationId xmlns:p14="http://schemas.microsoft.com/office/powerpoint/2010/main" val="596410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D1DA9AC-6F65-436A-8A26-6065FF5E99B2}" type="slidenum">
              <a:rPr lang="tr-TR" smtClean="0"/>
              <a:t>17</a:t>
            </a:fld>
            <a:endParaRPr lang="tr-TR"/>
          </a:p>
        </p:txBody>
      </p:sp>
    </p:spTree>
    <p:extLst>
      <p:ext uri="{BB962C8B-B14F-4D97-AF65-F5344CB8AC3E}">
        <p14:creationId xmlns:p14="http://schemas.microsoft.com/office/powerpoint/2010/main" val="3227384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D1DA9AC-6F65-436A-8A26-6065FF5E99B2}" type="slidenum">
              <a:rPr lang="tr-TR" smtClean="0"/>
              <a:t>18</a:t>
            </a:fld>
            <a:endParaRPr lang="tr-TR"/>
          </a:p>
        </p:txBody>
      </p:sp>
    </p:spTree>
    <p:extLst>
      <p:ext uri="{BB962C8B-B14F-4D97-AF65-F5344CB8AC3E}">
        <p14:creationId xmlns:p14="http://schemas.microsoft.com/office/powerpoint/2010/main" val="3356971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D1DA9AC-6F65-436A-8A26-6065FF5E99B2}" type="slidenum">
              <a:rPr lang="tr-TR" smtClean="0"/>
              <a:t>19</a:t>
            </a:fld>
            <a:endParaRPr lang="tr-TR"/>
          </a:p>
        </p:txBody>
      </p:sp>
    </p:spTree>
    <p:extLst>
      <p:ext uri="{BB962C8B-B14F-4D97-AF65-F5344CB8AC3E}">
        <p14:creationId xmlns:p14="http://schemas.microsoft.com/office/powerpoint/2010/main" val="1339589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D1DA9AC-6F65-436A-8A26-6065FF5E99B2}" type="slidenum">
              <a:rPr lang="tr-TR" smtClean="0"/>
              <a:t>20</a:t>
            </a:fld>
            <a:endParaRPr lang="tr-TR"/>
          </a:p>
        </p:txBody>
      </p:sp>
    </p:spTree>
    <p:extLst>
      <p:ext uri="{BB962C8B-B14F-4D97-AF65-F5344CB8AC3E}">
        <p14:creationId xmlns:p14="http://schemas.microsoft.com/office/powerpoint/2010/main" val="4007175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D1DA9AC-6F65-436A-8A26-6065FF5E99B2}" type="slidenum">
              <a:rPr lang="tr-TR" smtClean="0"/>
              <a:t>21</a:t>
            </a:fld>
            <a:endParaRPr lang="tr-TR"/>
          </a:p>
        </p:txBody>
      </p:sp>
    </p:spTree>
    <p:extLst>
      <p:ext uri="{BB962C8B-B14F-4D97-AF65-F5344CB8AC3E}">
        <p14:creationId xmlns:p14="http://schemas.microsoft.com/office/powerpoint/2010/main" val="2624354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D1DA9AC-6F65-436A-8A26-6065FF5E99B2}" type="slidenum">
              <a:rPr lang="tr-TR" smtClean="0"/>
              <a:t>22</a:t>
            </a:fld>
            <a:endParaRPr lang="tr-TR"/>
          </a:p>
        </p:txBody>
      </p:sp>
    </p:spTree>
    <p:extLst>
      <p:ext uri="{BB962C8B-B14F-4D97-AF65-F5344CB8AC3E}">
        <p14:creationId xmlns:p14="http://schemas.microsoft.com/office/powerpoint/2010/main" val="802182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D1DA9AC-6F65-436A-8A26-6065FF5E99B2}" type="slidenum">
              <a:rPr lang="tr-TR" smtClean="0"/>
              <a:t>23</a:t>
            </a:fld>
            <a:endParaRPr lang="tr-TR"/>
          </a:p>
        </p:txBody>
      </p:sp>
    </p:spTree>
    <p:extLst>
      <p:ext uri="{BB962C8B-B14F-4D97-AF65-F5344CB8AC3E}">
        <p14:creationId xmlns:p14="http://schemas.microsoft.com/office/powerpoint/2010/main" val="1891553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D1DA9AC-6F65-436A-8A26-6065FF5E99B2}" type="slidenum">
              <a:rPr lang="tr-TR" smtClean="0"/>
              <a:t>2</a:t>
            </a:fld>
            <a:endParaRPr lang="tr-TR"/>
          </a:p>
        </p:txBody>
      </p:sp>
    </p:spTree>
    <p:extLst>
      <p:ext uri="{BB962C8B-B14F-4D97-AF65-F5344CB8AC3E}">
        <p14:creationId xmlns:p14="http://schemas.microsoft.com/office/powerpoint/2010/main" val="8154055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D1DA9AC-6F65-436A-8A26-6065FF5E99B2}" type="slidenum">
              <a:rPr lang="tr-TR" smtClean="0"/>
              <a:t>24</a:t>
            </a:fld>
            <a:endParaRPr lang="tr-TR"/>
          </a:p>
        </p:txBody>
      </p:sp>
    </p:spTree>
    <p:extLst>
      <p:ext uri="{BB962C8B-B14F-4D97-AF65-F5344CB8AC3E}">
        <p14:creationId xmlns:p14="http://schemas.microsoft.com/office/powerpoint/2010/main" val="30153251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D1DA9AC-6F65-436A-8A26-6065FF5E99B2}" type="slidenum">
              <a:rPr lang="tr-TR" smtClean="0"/>
              <a:t>25</a:t>
            </a:fld>
            <a:endParaRPr lang="tr-TR"/>
          </a:p>
        </p:txBody>
      </p:sp>
    </p:spTree>
    <p:extLst>
      <p:ext uri="{BB962C8B-B14F-4D97-AF65-F5344CB8AC3E}">
        <p14:creationId xmlns:p14="http://schemas.microsoft.com/office/powerpoint/2010/main" val="23327302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D1DA9AC-6F65-436A-8A26-6065FF5E99B2}" type="slidenum">
              <a:rPr lang="tr-TR" smtClean="0"/>
              <a:t>26</a:t>
            </a:fld>
            <a:endParaRPr lang="tr-TR"/>
          </a:p>
        </p:txBody>
      </p:sp>
    </p:spTree>
    <p:extLst>
      <p:ext uri="{BB962C8B-B14F-4D97-AF65-F5344CB8AC3E}">
        <p14:creationId xmlns:p14="http://schemas.microsoft.com/office/powerpoint/2010/main" val="2503752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D1DA9AC-6F65-436A-8A26-6065FF5E99B2}" type="slidenum">
              <a:rPr lang="tr-TR" smtClean="0"/>
              <a:t>3</a:t>
            </a:fld>
            <a:endParaRPr lang="tr-TR"/>
          </a:p>
        </p:txBody>
      </p:sp>
    </p:spTree>
    <p:extLst>
      <p:ext uri="{BB962C8B-B14F-4D97-AF65-F5344CB8AC3E}">
        <p14:creationId xmlns:p14="http://schemas.microsoft.com/office/powerpoint/2010/main" val="3331534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D1DA9AC-6F65-436A-8A26-6065FF5E99B2}" type="slidenum">
              <a:rPr lang="tr-TR" smtClean="0"/>
              <a:t>4</a:t>
            </a:fld>
            <a:endParaRPr lang="tr-TR"/>
          </a:p>
        </p:txBody>
      </p:sp>
    </p:spTree>
    <p:extLst>
      <p:ext uri="{BB962C8B-B14F-4D97-AF65-F5344CB8AC3E}">
        <p14:creationId xmlns:p14="http://schemas.microsoft.com/office/powerpoint/2010/main" val="3768767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D1DA9AC-6F65-436A-8A26-6065FF5E99B2}" type="slidenum">
              <a:rPr lang="tr-TR" smtClean="0"/>
              <a:t>8</a:t>
            </a:fld>
            <a:endParaRPr lang="tr-TR"/>
          </a:p>
        </p:txBody>
      </p:sp>
    </p:spTree>
    <p:extLst>
      <p:ext uri="{BB962C8B-B14F-4D97-AF65-F5344CB8AC3E}">
        <p14:creationId xmlns:p14="http://schemas.microsoft.com/office/powerpoint/2010/main" val="3391946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D1DA9AC-6F65-436A-8A26-6065FF5E99B2}" type="slidenum">
              <a:rPr lang="tr-TR" smtClean="0"/>
              <a:t>9</a:t>
            </a:fld>
            <a:endParaRPr lang="tr-TR"/>
          </a:p>
        </p:txBody>
      </p:sp>
    </p:spTree>
    <p:extLst>
      <p:ext uri="{BB962C8B-B14F-4D97-AF65-F5344CB8AC3E}">
        <p14:creationId xmlns:p14="http://schemas.microsoft.com/office/powerpoint/2010/main" val="3836536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D1DA9AC-6F65-436A-8A26-6065FF5E99B2}" type="slidenum">
              <a:rPr lang="tr-TR" smtClean="0"/>
              <a:t>10</a:t>
            </a:fld>
            <a:endParaRPr lang="tr-TR"/>
          </a:p>
        </p:txBody>
      </p:sp>
    </p:spTree>
    <p:extLst>
      <p:ext uri="{BB962C8B-B14F-4D97-AF65-F5344CB8AC3E}">
        <p14:creationId xmlns:p14="http://schemas.microsoft.com/office/powerpoint/2010/main" val="3608911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D1DA9AC-6F65-436A-8A26-6065FF5E99B2}" type="slidenum">
              <a:rPr lang="tr-TR" smtClean="0"/>
              <a:t>11</a:t>
            </a:fld>
            <a:endParaRPr lang="tr-TR"/>
          </a:p>
        </p:txBody>
      </p:sp>
    </p:spTree>
    <p:extLst>
      <p:ext uri="{BB962C8B-B14F-4D97-AF65-F5344CB8AC3E}">
        <p14:creationId xmlns:p14="http://schemas.microsoft.com/office/powerpoint/2010/main" val="2814360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D1DA9AC-6F65-436A-8A26-6065FF5E99B2}" type="slidenum">
              <a:rPr lang="tr-TR" smtClean="0"/>
              <a:t>12</a:t>
            </a:fld>
            <a:endParaRPr lang="tr-TR"/>
          </a:p>
        </p:txBody>
      </p:sp>
    </p:spTree>
    <p:extLst>
      <p:ext uri="{BB962C8B-B14F-4D97-AF65-F5344CB8AC3E}">
        <p14:creationId xmlns:p14="http://schemas.microsoft.com/office/powerpoint/2010/main" val="204755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aşlık Slaydı">
    <p:spTree>
      <p:nvGrpSpPr>
        <p:cNvPr id="1" name=""/>
        <p:cNvGrpSpPr/>
        <p:nvPr/>
      </p:nvGrpSpPr>
      <p:grpSpPr>
        <a:xfrm>
          <a:off x="0" y="0"/>
          <a:ext cx="0" cy="0"/>
          <a:chOff x="0" y="0"/>
          <a:chExt cx="0" cy="0"/>
        </a:xfrm>
      </p:grpSpPr>
      <p:sp>
        <p:nvSpPr>
          <p:cNvPr id="2" name="Holder 2"/>
          <p:cNvSpPr>
            <a:spLocks noGrp="1"/>
          </p:cNvSpPr>
          <p:nvPr>
            <p:ph type="ctrTitle"/>
          </p:nvPr>
        </p:nvSpPr>
        <p:spPr>
          <a:xfrm>
            <a:off x="707542" y="431114"/>
            <a:ext cx="7728915" cy="749300"/>
          </a:xfrm>
          <a:prstGeom prst="rect">
            <a:avLst/>
          </a:prstGeom>
        </p:spPr>
        <p:txBody>
          <a:bodyPr wrap="square" lIns="0" tIns="0" rIns="0" bIns="0">
            <a:spAutoFit/>
          </a:bodyPr>
          <a:lstStyle>
            <a:lvl1pPr>
              <a:defRPr sz="2500" b="1" i="0">
                <a:solidFill>
                  <a:srgbClr val="404040"/>
                </a:solidFill>
                <a:latin typeface="Arial"/>
                <a:cs typeface="Arial"/>
              </a:defRPr>
            </a:lvl1pPr>
          </a:lstStyle>
          <a:p>
            <a:r>
              <a:rPr lang="tr-TR"/>
              <a:t>Asıl başlık stili için tıklatın</a:t>
            </a:r>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r>
              <a:rPr lang="tr-TR"/>
              <a:t>Asıl alt başlık stilini düzenlemek için tıklayın</a:t>
            </a:r>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10/11/2022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404040"/>
                </a:solidFill>
                <a:latin typeface="Arial"/>
                <a:cs typeface="Arial"/>
              </a:defRPr>
            </a:lvl1pPr>
          </a:lstStyle>
          <a:p>
            <a:r>
              <a:rPr lang="tr-TR"/>
              <a:t>Asıl başlık stili için tıklatın</a:t>
            </a:r>
            <a:endParaRPr/>
          </a:p>
        </p:txBody>
      </p:sp>
      <p:sp>
        <p:nvSpPr>
          <p:cNvPr id="3" name="Holder 3"/>
          <p:cNvSpPr>
            <a:spLocks noGrp="1"/>
          </p:cNvSpPr>
          <p:nvPr>
            <p:ph type="body" idx="1"/>
          </p:nvPr>
        </p:nvSpPr>
        <p:spPr/>
        <p:txBody>
          <a:bodyPr lIns="0" tIns="0" rIns="0" bIns="0"/>
          <a:lstStyle>
            <a:lvl1pPr>
              <a:defRPr sz="1800" b="0" i="0">
                <a:solidFill>
                  <a:srgbClr val="585858"/>
                </a:solidFill>
                <a:latin typeface="Arial"/>
                <a:cs typeface="Arial"/>
              </a:defRPr>
            </a:lvl1pPr>
          </a:lstStyle>
          <a:p>
            <a:pPr lvl="0"/>
            <a:r>
              <a:rPr lang="tr-TR"/>
              <a:t>Asıl metin stillerini düzenle</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10/11/2022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ki İçerik">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404040"/>
                </a:solidFill>
                <a:latin typeface="Arial"/>
                <a:cs typeface="Arial"/>
              </a:defRPr>
            </a:lvl1pPr>
          </a:lstStyle>
          <a:p>
            <a:r>
              <a:rPr lang="tr-TR"/>
              <a:t>Asıl başlık stili için tıklatın</a:t>
            </a:r>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pPr lvl="0"/>
            <a:r>
              <a:rPr lang="tr-TR"/>
              <a:t>Asıl metin stillerini düzenle</a:t>
            </a: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pPr lvl="0"/>
            <a:r>
              <a:rPr lang="tr-TR"/>
              <a:t>Asıl metin stillerini düzenle</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10/11/2022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Yalnızca Başlık">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404040"/>
                </a:solidFill>
                <a:latin typeface="Arial"/>
                <a:cs typeface="Arial"/>
              </a:defRPr>
            </a:lvl1pPr>
          </a:lstStyle>
          <a:p>
            <a:r>
              <a:rPr lang="tr-TR"/>
              <a:t>Asıl başlık stili için tıklatın</a:t>
            </a:r>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10/11/2022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oş">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17" name="bg object 17"/>
          <p:cNvSpPr/>
          <p:nvPr/>
        </p:nvSpPr>
        <p:spPr>
          <a:xfrm>
            <a:off x="123444" y="6344411"/>
            <a:ext cx="382524" cy="288035"/>
          </a:xfrm>
          <a:prstGeom prst="rect">
            <a:avLst/>
          </a:prstGeom>
          <a:blipFill>
            <a:blip r:embed="rId3" cstate="print"/>
            <a:stretch>
              <a:fillRect/>
            </a:stretch>
          </a:blipFill>
        </p:spPr>
        <p:txBody>
          <a:bodyPr wrap="square" lIns="0" tIns="0" rIns="0" bIns="0" rtlCol="0"/>
          <a:lstStyle/>
          <a:p>
            <a:endParaRPr/>
          </a:p>
        </p:txBody>
      </p:sp>
      <p:sp>
        <p:nvSpPr>
          <p:cNvPr id="18" name="bg object 18"/>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F1F1F1"/>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10/11/2022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6858000"/>
          </a:xfrm>
          <a:prstGeom prst="rect">
            <a:avLst/>
          </a:prstGeom>
          <a:blipFill>
            <a:blip r:embed="rId7" cstate="print"/>
            <a:stretch>
              <a:fillRect/>
            </a:stretch>
          </a:blipFill>
        </p:spPr>
        <p:txBody>
          <a:bodyPr wrap="square" lIns="0" tIns="0" rIns="0" bIns="0" rtlCol="0"/>
          <a:lstStyle/>
          <a:p>
            <a:endParaRPr/>
          </a:p>
        </p:txBody>
      </p:sp>
      <p:sp>
        <p:nvSpPr>
          <p:cNvPr id="17" name="bg object 17"/>
          <p:cNvSpPr/>
          <p:nvPr/>
        </p:nvSpPr>
        <p:spPr>
          <a:xfrm>
            <a:off x="0" y="0"/>
            <a:ext cx="9144000" cy="6276340"/>
          </a:xfrm>
          <a:custGeom>
            <a:avLst/>
            <a:gdLst/>
            <a:ahLst/>
            <a:cxnLst/>
            <a:rect l="l" t="t" r="r" b="b"/>
            <a:pathLst>
              <a:path w="9144000" h="6276340">
                <a:moveTo>
                  <a:pt x="0" y="6275832"/>
                </a:moveTo>
                <a:lnTo>
                  <a:pt x="9144000" y="6275832"/>
                </a:lnTo>
                <a:lnTo>
                  <a:pt x="9144000" y="0"/>
                </a:lnTo>
                <a:lnTo>
                  <a:pt x="0" y="0"/>
                </a:lnTo>
                <a:lnTo>
                  <a:pt x="0" y="6275832"/>
                </a:lnTo>
                <a:close/>
              </a:path>
            </a:pathLst>
          </a:custGeom>
          <a:solidFill>
            <a:srgbClr val="F1F1F1"/>
          </a:solidFill>
        </p:spPr>
        <p:txBody>
          <a:bodyPr wrap="square" lIns="0" tIns="0" rIns="0" bIns="0" rtlCol="0"/>
          <a:lstStyle/>
          <a:p>
            <a:endParaRPr/>
          </a:p>
        </p:txBody>
      </p:sp>
      <p:sp>
        <p:nvSpPr>
          <p:cNvPr id="18" name="bg object 18"/>
          <p:cNvSpPr/>
          <p:nvPr/>
        </p:nvSpPr>
        <p:spPr>
          <a:xfrm>
            <a:off x="0" y="6705600"/>
            <a:ext cx="9144000" cy="152400"/>
          </a:xfrm>
          <a:custGeom>
            <a:avLst/>
            <a:gdLst/>
            <a:ahLst/>
            <a:cxnLst/>
            <a:rect l="l" t="t" r="r" b="b"/>
            <a:pathLst>
              <a:path w="9144000" h="152400">
                <a:moveTo>
                  <a:pt x="0" y="152399"/>
                </a:moveTo>
                <a:lnTo>
                  <a:pt x="9144000" y="152399"/>
                </a:lnTo>
                <a:lnTo>
                  <a:pt x="9144000" y="0"/>
                </a:lnTo>
                <a:lnTo>
                  <a:pt x="0" y="0"/>
                </a:lnTo>
                <a:lnTo>
                  <a:pt x="0" y="152399"/>
                </a:lnTo>
                <a:close/>
              </a:path>
            </a:pathLst>
          </a:custGeom>
          <a:solidFill>
            <a:srgbClr val="F1F1F1"/>
          </a:solidFill>
        </p:spPr>
        <p:txBody>
          <a:bodyPr wrap="square" lIns="0" tIns="0" rIns="0" bIns="0" rtlCol="0"/>
          <a:lstStyle/>
          <a:p>
            <a:endParaRPr/>
          </a:p>
        </p:txBody>
      </p:sp>
      <p:sp>
        <p:nvSpPr>
          <p:cNvPr id="19" name="bg object 19"/>
          <p:cNvSpPr/>
          <p:nvPr/>
        </p:nvSpPr>
        <p:spPr>
          <a:xfrm>
            <a:off x="0" y="6275832"/>
            <a:ext cx="9144000" cy="429895"/>
          </a:xfrm>
          <a:custGeom>
            <a:avLst/>
            <a:gdLst/>
            <a:ahLst/>
            <a:cxnLst/>
            <a:rect l="l" t="t" r="r" b="b"/>
            <a:pathLst>
              <a:path w="9144000" h="429895">
                <a:moveTo>
                  <a:pt x="9144000" y="0"/>
                </a:moveTo>
                <a:lnTo>
                  <a:pt x="0" y="0"/>
                </a:lnTo>
                <a:lnTo>
                  <a:pt x="0" y="429768"/>
                </a:lnTo>
                <a:lnTo>
                  <a:pt x="9144000" y="429768"/>
                </a:lnTo>
                <a:lnTo>
                  <a:pt x="9144000" y="0"/>
                </a:lnTo>
                <a:close/>
              </a:path>
            </a:pathLst>
          </a:custGeom>
          <a:solidFill>
            <a:srgbClr val="9DC3E6"/>
          </a:solidFill>
        </p:spPr>
        <p:txBody>
          <a:bodyPr wrap="square" lIns="0" tIns="0" rIns="0" bIns="0" rtlCol="0"/>
          <a:lstStyle/>
          <a:p>
            <a:endParaRPr/>
          </a:p>
        </p:txBody>
      </p:sp>
      <p:sp>
        <p:nvSpPr>
          <p:cNvPr id="2" name="Holder 2"/>
          <p:cNvSpPr>
            <a:spLocks noGrp="1"/>
          </p:cNvSpPr>
          <p:nvPr>
            <p:ph type="title"/>
          </p:nvPr>
        </p:nvSpPr>
        <p:spPr>
          <a:xfrm>
            <a:off x="707542" y="431114"/>
            <a:ext cx="7728915" cy="749300"/>
          </a:xfrm>
          <a:prstGeom prst="rect">
            <a:avLst/>
          </a:prstGeom>
        </p:spPr>
        <p:txBody>
          <a:bodyPr wrap="square" lIns="0" tIns="0" rIns="0" bIns="0">
            <a:spAutoFit/>
          </a:bodyPr>
          <a:lstStyle>
            <a:lvl1pPr>
              <a:defRPr sz="2500" b="1" i="0">
                <a:solidFill>
                  <a:srgbClr val="404040"/>
                </a:solidFill>
                <a:latin typeface="Arial"/>
                <a:cs typeface="Arial"/>
              </a:defRPr>
            </a:lvl1pPr>
          </a:lstStyle>
          <a:p>
            <a:endParaRPr/>
          </a:p>
        </p:txBody>
      </p:sp>
      <p:sp>
        <p:nvSpPr>
          <p:cNvPr id="3" name="Holder 3"/>
          <p:cNvSpPr>
            <a:spLocks noGrp="1"/>
          </p:cNvSpPr>
          <p:nvPr>
            <p:ph type="body" idx="1"/>
          </p:nvPr>
        </p:nvSpPr>
        <p:spPr>
          <a:xfrm>
            <a:off x="840587" y="1404873"/>
            <a:ext cx="7462824" cy="2530475"/>
          </a:xfrm>
          <a:prstGeom prst="rect">
            <a:avLst/>
          </a:prstGeom>
        </p:spPr>
        <p:txBody>
          <a:bodyPr wrap="square" lIns="0" tIns="0" rIns="0" bIns="0">
            <a:spAutoFit/>
          </a:bodyPr>
          <a:lstStyle>
            <a:lvl1pPr>
              <a:defRPr sz="1800" b="0" i="0">
                <a:solidFill>
                  <a:srgbClr val="585858"/>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smtClean="0"/>
              <a:t>10/11/2022</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4.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4.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6.png"/><Relationship Id="rId7"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7.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1.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0.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6.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hyperlink" Target="mailto:areluzem@arel.edu.tr"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3"/>
          <a:stretch>
            <a:fillRect/>
          </a:stretch>
        </p:blipFill>
        <p:spPr>
          <a:xfrm>
            <a:off x="0" y="145981"/>
            <a:ext cx="9180512" cy="463619"/>
          </a:xfrm>
          <a:prstGeom prst="rect">
            <a:avLst/>
          </a:prstGeom>
        </p:spPr>
      </p:pic>
      <p:sp>
        <p:nvSpPr>
          <p:cNvPr id="4" name="object 7"/>
          <p:cNvSpPr/>
          <p:nvPr/>
        </p:nvSpPr>
        <p:spPr>
          <a:xfrm>
            <a:off x="0" y="2204720"/>
            <a:ext cx="9144000" cy="1300480"/>
          </a:xfrm>
          <a:custGeom>
            <a:avLst/>
            <a:gdLst/>
            <a:ahLst/>
            <a:cxnLst/>
            <a:rect l="l" t="t" r="r" b="b"/>
            <a:pathLst>
              <a:path w="9144000" h="1300479">
                <a:moveTo>
                  <a:pt x="9144000" y="0"/>
                </a:moveTo>
                <a:lnTo>
                  <a:pt x="0" y="0"/>
                </a:lnTo>
                <a:lnTo>
                  <a:pt x="0" y="1299972"/>
                </a:lnTo>
                <a:lnTo>
                  <a:pt x="9144000" y="1299972"/>
                </a:lnTo>
                <a:lnTo>
                  <a:pt x="9144000" y="0"/>
                </a:lnTo>
                <a:close/>
              </a:path>
            </a:pathLst>
          </a:custGeom>
          <a:effectLst>
            <a:innerShdw blurRad="63500" dist="50800" dir="5400000">
              <a:prstClr val="black">
                <a:alpha val="50000"/>
              </a:prstClr>
            </a:innerShdw>
          </a:effectLst>
        </p:spPr>
        <p:style>
          <a:lnRef idx="0">
            <a:scrgbClr r="0" g="0" b="0"/>
          </a:lnRef>
          <a:fillRef idx="1001">
            <a:schemeClr val="dk2"/>
          </a:fillRef>
          <a:effectRef idx="0">
            <a:scrgbClr r="0" g="0" b="0"/>
          </a:effectRef>
          <a:fontRef idx="major"/>
        </p:style>
        <p:txBody>
          <a:bodyPr wrap="square" lIns="0" tIns="0" rIns="0" bIns="0" rtlCol="0"/>
          <a:lstStyle/>
          <a:p>
            <a:pPr algn="ctr"/>
            <a:endParaRPr dirty="0"/>
          </a:p>
        </p:txBody>
      </p:sp>
      <p:sp>
        <p:nvSpPr>
          <p:cNvPr id="2" name="Unvan 1"/>
          <p:cNvSpPr>
            <a:spLocks noGrp="1"/>
          </p:cNvSpPr>
          <p:nvPr>
            <p:ph type="title"/>
          </p:nvPr>
        </p:nvSpPr>
        <p:spPr>
          <a:xfrm>
            <a:off x="352977" y="2420888"/>
            <a:ext cx="7728915" cy="523220"/>
          </a:xfrm>
          <a:noFill/>
        </p:spPr>
        <p:txBody>
          <a:bodyPr/>
          <a:lstStyle/>
          <a:p>
            <a:pPr algn="ctr"/>
            <a:r>
              <a:rPr lang="fa-IR" sz="3400" dirty="0">
                <a:solidFill>
                  <a:schemeClr val="bg1">
                    <a:lumMod val="9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سیستم مدیریت یادگیری </a:t>
            </a:r>
            <a:endParaRPr lang="tr-TR" sz="3400" dirty="0">
              <a:solidFill>
                <a:schemeClr val="bg1">
                  <a:lumMod val="9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6282531"/>
            <a:ext cx="407194" cy="407194"/>
          </a:xfrm>
          <a:prstGeom prst="rect">
            <a:avLst/>
          </a:prstGeom>
        </p:spPr>
      </p:pic>
      <p:pic>
        <p:nvPicPr>
          <p:cNvPr id="13" name="Resim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53995" y="6342109"/>
            <a:ext cx="1584176" cy="347616"/>
          </a:xfrm>
          <a:prstGeom prst="rect">
            <a:avLst/>
          </a:prstGeom>
        </p:spPr>
      </p:pic>
    </p:spTree>
    <p:extLst>
      <p:ext uri="{BB962C8B-B14F-4D97-AF65-F5344CB8AC3E}">
        <p14:creationId xmlns:p14="http://schemas.microsoft.com/office/powerpoint/2010/main" val="2149275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282531"/>
            <a:ext cx="407194" cy="407194"/>
          </a:xfrm>
          <a:prstGeom prst="rect">
            <a:avLst/>
          </a:prstGeom>
        </p:spPr>
      </p:pic>
      <p:sp>
        <p:nvSpPr>
          <p:cNvPr id="7" name="Metin kutusu 6"/>
          <p:cNvSpPr txBox="1"/>
          <p:nvPr/>
        </p:nvSpPr>
        <p:spPr>
          <a:xfrm>
            <a:off x="0" y="145981"/>
            <a:ext cx="9143999" cy="400110"/>
          </a:xfrm>
          <a:prstGeom prst="rect">
            <a:avLst/>
          </a:prstGeom>
        </p:spPr>
        <p:style>
          <a:lnRef idx="0">
            <a:scrgbClr r="0" g="0" b="0"/>
          </a:lnRef>
          <a:fillRef idx="1001">
            <a:schemeClr val="dk2"/>
          </a:fillRef>
          <a:effectRef idx="0">
            <a:scrgbClr r="0" g="0" b="0"/>
          </a:effectRef>
          <a:fontRef idx="major"/>
        </p:style>
        <p:txBody>
          <a:bodyPr wrap="square" rtlCol="0">
            <a:spAutoFit/>
          </a:bodyPr>
          <a:lstStyle>
            <a:defPPr>
              <a:defRPr lang="tr-TR"/>
            </a:defPPr>
            <a:lvl1pPr algn="ctr">
              <a:defRPr sz="2000" b="1">
                <a:solidFill>
                  <a:schemeClr val="bg1"/>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fa-IR" dirty="0"/>
              <a:t>صفحه نمایش دوره سیستم مدیریت یادگیری</a:t>
            </a:r>
            <a:endParaRPr lang="tr-TR" dirty="0"/>
          </a:p>
        </p:txBody>
      </p:sp>
      <p:sp>
        <p:nvSpPr>
          <p:cNvPr id="12" name="Metin kutusu 11"/>
          <p:cNvSpPr txBox="1"/>
          <p:nvPr/>
        </p:nvSpPr>
        <p:spPr>
          <a:xfrm>
            <a:off x="1618541" y="670344"/>
            <a:ext cx="5832647" cy="646331"/>
          </a:xfrm>
          <a:prstGeom prst="rect">
            <a:avLst/>
          </a:prstGeom>
          <a:ln>
            <a:noFill/>
          </a:ln>
        </p:spPr>
        <p:style>
          <a:lnRef idx="0">
            <a:scrgbClr r="0" g="0" b="0"/>
          </a:lnRef>
          <a:fillRef idx="1001">
            <a:schemeClr val="dk2"/>
          </a:fillRef>
          <a:effectRef idx="0">
            <a:scrgbClr r="0" g="0" b="0"/>
          </a:effectRef>
          <a:fontRef idx="minor">
            <a:schemeClr val="lt1"/>
          </a:fontRef>
        </p:style>
        <p:txBody>
          <a:bodyPr wrap="square" rtlCol="0">
            <a:spAutoFit/>
          </a:bodyPr>
          <a:lstStyle/>
          <a:p>
            <a:pPr lvl="0" algn="r" rtl="1"/>
            <a:r>
              <a:rPr lang="fa-IR" dirty="0"/>
              <a:t>با کلیک بر روی دوره، محتوای دوره را به صورت زیر مشاهده خواهید کرد.پ</a:t>
            </a:r>
            <a:endParaRPr lang="en-US" dirty="0"/>
          </a:p>
        </p:txBody>
      </p:sp>
      <p:pic>
        <p:nvPicPr>
          <p:cNvPr id="21" name="Resim 20"/>
          <p:cNvPicPr>
            <a:picLocks noChangeAspect="1"/>
          </p:cNvPicPr>
          <p:nvPr/>
        </p:nvPicPr>
        <p:blipFill>
          <a:blip r:embed="rId4"/>
          <a:stretch>
            <a:fillRect/>
          </a:stretch>
        </p:blipFill>
        <p:spPr>
          <a:xfrm>
            <a:off x="1691680" y="1412776"/>
            <a:ext cx="5544617" cy="4720472"/>
          </a:xfrm>
          <a:prstGeom prst="rect">
            <a:avLst/>
          </a:prstGeom>
          <a:ln>
            <a:noFill/>
          </a:ln>
          <a:effectLst>
            <a:outerShdw blurRad="292100" dist="139700" dir="2700000" algn="tl" rotWithShape="0">
              <a:srgbClr val="333333">
                <a:alpha val="65000"/>
              </a:srgbClr>
            </a:outerShdw>
          </a:effectLst>
        </p:spPr>
      </p:pic>
      <p:pic>
        <p:nvPicPr>
          <p:cNvPr id="23" name="Resim 22"/>
          <p:cNvPicPr>
            <a:picLocks noChangeAspect="1"/>
          </p:cNvPicPr>
          <p:nvPr/>
        </p:nvPicPr>
        <p:blipFill>
          <a:blip r:embed="rId5"/>
          <a:stretch>
            <a:fillRect/>
          </a:stretch>
        </p:blipFill>
        <p:spPr>
          <a:xfrm>
            <a:off x="2051720" y="4437112"/>
            <a:ext cx="2664296" cy="257835"/>
          </a:xfrm>
          <a:prstGeom prst="rect">
            <a:avLst/>
          </a:prstGeom>
        </p:spPr>
      </p:pic>
      <p:pic>
        <p:nvPicPr>
          <p:cNvPr id="13" name="Resim 2"/>
          <p:cNvPicPr>
            <a:picLocks noChangeAspect="1"/>
          </p:cNvPicPr>
          <p:nvPr/>
        </p:nvPicPr>
        <p:blipFill rotWithShape="1">
          <a:blip r:embed="rId6">
            <a:extLst>
              <a:ext uri="{28A0092B-C50C-407E-A947-70E740481C1C}">
                <a14:useLocalDpi xmlns:a14="http://schemas.microsoft.com/office/drawing/2010/main" val="0"/>
              </a:ext>
            </a:extLst>
          </a:blip>
          <a:srcRect l="8275" t="63721" r="49308" b="7839"/>
          <a:stretch/>
        </p:blipFill>
        <p:spPr bwMode="auto">
          <a:xfrm>
            <a:off x="1811063" y="3217126"/>
            <a:ext cx="4041382" cy="159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Resim 2"/>
          <p:cNvPicPr>
            <a:picLocks noChangeAspect="1"/>
          </p:cNvPicPr>
          <p:nvPr/>
        </p:nvPicPr>
        <p:blipFill rotWithShape="1">
          <a:blip r:embed="rId6">
            <a:extLst>
              <a:ext uri="{28A0092B-C50C-407E-A947-70E740481C1C}">
                <a14:useLocalDpi xmlns:a14="http://schemas.microsoft.com/office/drawing/2010/main" val="0"/>
              </a:ext>
            </a:extLst>
          </a:blip>
          <a:srcRect l="8275" t="76902" r="49308" b="7839"/>
          <a:stretch/>
        </p:blipFill>
        <p:spPr bwMode="auto">
          <a:xfrm>
            <a:off x="1763688" y="5108566"/>
            <a:ext cx="4328064" cy="913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Resim 2"/>
          <p:cNvPicPr>
            <a:picLocks noChangeAspect="1"/>
          </p:cNvPicPr>
          <p:nvPr/>
        </p:nvPicPr>
        <p:blipFill rotWithShape="1">
          <a:blip r:embed="rId7">
            <a:extLst>
              <a:ext uri="{28A0092B-C50C-407E-A947-70E740481C1C}">
                <a14:useLocalDpi xmlns:a14="http://schemas.microsoft.com/office/drawing/2010/main" val="0"/>
              </a:ext>
            </a:extLst>
          </a:blip>
          <a:srcRect t="52361" r="23123" b="38339"/>
          <a:stretch/>
        </p:blipFill>
        <p:spPr bwMode="auto">
          <a:xfrm>
            <a:off x="1811063" y="3302049"/>
            <a:ext cx="5209209" cy="3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Resim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53995" y="6342109"/>
            <a:ext cx="1584176" cy="347616"/>
          </a:xfrm>
          <a:prstGeom prst="rect">
            <a:avLst/>
          </a:prstGeom>
        </p:spPr>
      </p:pic>
    </p:spTree>
    <p:extLst>
      <p:ext uri="{BB962C8B-B14F-4D97-AF65-F5344CB8AC3E}">
        <p14:creationId xmlns:p14="http://schemas.microsoft.com/office/powerpoint/2010/main" val="2767264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251520" y="1013468"/>
            <a:ext cx="3798196" cy="1399408"/>
            <a:chOff x="4714427" y="869836"/>
            <a:chExt cx="3798196" cy="1399408"/>
          </a:xfrm>
        </p:grpSpPr>
        <p:pic>
          <p:nvPicPr>
            <p:cNvPr id="2" name="Resim 1"/>
            <p:cNvPicPr>
              <a:picLocks noChangeAspect="1"/>
            </p:cNvPicPr>
            <p:nvPr/>
          </p:nvPicPr>
          <p:blipFill rotWithShape="1">
            <a:blip r:embed="rId3"/>
            <a:srcRect l="5500" t="85055" r="-1244" b="-526"/>
            <a:stretch/>
          </p:blipFill>
          <p:spPr>
            <a:xfrm>
              <a:off x="4716016" y="2008989"/>
              <a:ext cx="3796607" cy="260255"/>
            </a:xfrm>
            <a:prstGeom prst="rect">
              <a:avLst/>
            </a:prstGeom>
            <a:ln>
              <a:noFill/>
            </a:ln>
            <a:effectLst>
              <a:outerShdw blurRad="292100" dist="139700" dir="2700000" algn="tl" rotWithShape="0">
                <a:srgbClr val="333333">
                  <a:alpha val="65000"/>
                </a:srgbClr>
              </a:outerShdw>
            </a:effectLst>
          </p:spPr>
        </p:pic>
        <p:pic>
          <p:nvPicPr>
            <p:cNvPr id="22" name="Resim 2"/>
            <p:cNvPicPr>
              <a:picLocks noChangeAspect="1"/>
            </p:cNvPicPr>
            <p:nvPr/>
          </p:nvPicPr>
          <p:blipFill rotWithShape="1">
            <a:blip r:embed="rId4">
              <a:extLst>
                <a:ext uri="{28A0092B-C50C-407E-A947-70E740481C1C}">
                  <a14:useLocalDpi xmlns:a14="http://schemas.microsoft.com/office/drawing/2010/main" val="0"/>
                </a:ext>
              </a:extLst>
            </a:blip>
            <a:srcRect l="10198" t="72300" r="54958" b="9073"/>
            <a:stretch/>
          </p:blipFill>
          <p:spPr bwMode="auto">
            <a:xfrm>
              <a:off x="4714427" y="869836"/>
              <a:ext cx="3746005" cy="1175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Resim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6282531"/>
            <a:ext cx="407194" cy="407194"/>
          </a:xfrm>
          <a:prstGeom prst="rect">
            <a:avLst/>
          </a:prstGeom>
        </p:spPr>
      </p:pic>
      <p:sp>
        <p:nvSpPr>
          <p:cNvPr id="6" name="Metin kutusu 5"/>
          <p:cNvSpPr txBox="1"/>
          <p:nvPr/>
        </p:nvSpPr>
        <p:spPr>
          <a:xfrm>
            <a:off x="0" y="145981"/>
            <a:ext cx="9144000" cy="400110"/>
          </a:xfrm>
          <a:prstGeom prst="rect">
            <a:avLst/>
          </a:prstGeom>
        </p:spPr>
        <p:style>
          <a:lnRef idx="0">
            <a:scrgbClr r="0" g="0" b="0"/>
          </a:lnRef>
          <a:fillRef idx="1001">
            <a:schemeClr val="dk2"/>
          </a:fillRef>
          <a:effectRef idx="0">
            <a:scrgbClr r="0" g="0" b="0"/>
          </a:effectRef>
          <a:fontRef idx="major"/>
        </p:style>
        <p:txBody>
          <a:bodyPr wrap="square" rtlCol="0">
            <a:spAutoFit/>
          </a:bodyPr>
          <a:lstStyle>
            <a:defPPr>
              <a:defRPr lang="tr-TR"/>
            </a:defPPr>
            <a:lvl1pPr algn="ctr">
              <a:defRPr sz="2000" b="1">
                <a:solidFill>
                  <a:schemeClr val="bg1"/>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fa-IR" dirty="0"/>
              <a:t>	به اشتراک گذاری تکالیف در سیستم مدیریت یادگیری</a:t>
            </a:r>
            <a:endParaRPr lang="tr-TR" dirty="0"/>
          </a:p>
        </p:txBody>
      </p:sp>
      <p:sp>
        <p:nvSpPr>
          <p:cNvPr id="3" name="Dikdörtgen 2"/>
          <p:cNvSpPr/>
          <p:nvPr/>
        </p:nvSpPr>
        <p:spPr>
          <a:xfrm>
            <a:off x="359234" y="2148892"/>
            <a:ext cx="64807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p:cNvSpPr txBox="1"/>
          <p:nvPr/>
        </p:nvSpPr>
        <p:spPr>
          <a:xfrm>
            <a:off x="4345138" y="1628046"/>
            <a:ext cx="4331318" cy="584775"/>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defPPr>
              <a:defRPr lang="tr-TR"/>
            </a:defPPr>
            <a:lvl1pPr algn="ctr">
              <a:defRPr sz="1600">
                <a:latin typeface="Times New Roman" panose="02020603050405020304" pitchFamily="18" charset="0"/>
                <a:cs typeface="Times New Roman" panose="02020603050405020304" pitchFamily="18" charset="0"/>
              </a:defRPr>
            </a:lvl1pPr>
          </a:lstStyle>
          <a:p>
            <a:pPr algn="r"/>
            <a:r>
              <a:rPr lang="fa-IR" dirty="0"/>
              <a:t> برای آپلود تکالیف در فیلدهای "تکالیف" ایجاد شده توسط مربی، روی فیلد علامت گذاری شده کلیک می شود.</a:t>
            </a:r>
            <a:endParaRPr lang="tr-TR" dirty="0"/>
          </a:p>
        </p:txBody>
      </p:sp>
      <p:pic>
        <p:nvPicPr>
          <p:cNvPr id="13" name="Resim 12"/>
          <p:cNvPicPr>
            <a:picLocks noChangeAspect="1"/>
          </p:cNvPicPr>
          <p:nvPr/>
        </p:nvPicPr>
        <p:blipFill>
          <a:blip r:embed="rId6"/>
          <a:stretch>
            <a:fillRect/>
          </a:stretch>
        </p:blipFill>
        <p:spPr>
          <a:xfrm>
            <a:off x="251520" y="2758213"/>
            <a:ext cx="3746005" cy="3300079"/>
          </a:xfrm>
          <a:prstGeom prst="rect">
            <a:avLst/>
          </a:prstGeom>
          <a:ln>
            <a:noFill/>
          </a:ln>
          <a:effectLst>
            <a:outerShdw blurRad="292100" dist="139700" dir="2700000" algn="tl" rotWithShape="0">
              <a:srgbClr val="333333">
                <a:alpha val="65000"/>
              </a:srgbClr>
            </a:outerShdw>
          </a:effectLst>
        </p:spPr>
      </p:pic>
      <p:cxnSp>
        <p:nvCxnSpPr>
          <p:cNvPr id="15" name="Düz Ok Bağlayıcısı 14"/>
          <p:cNvCxnSpPr/>
          <p:nvPr/>
        </p:nvCxnSpPr>
        <p:spPr>
          <a:xfrm flipH="1">
            <a:off x="2267744" y="2396157"/>
            <a:ext cx="7560" cy="362056"/>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7" name="Oval 16"/>
          <p:cNvSpPr/>
          <p:nvPr/>
        </p:nvSpPr>
        <p:spPr>
          <a:xfrm>
            <a:off x="3347864" y="1096083"/>
            <a:ext cx="557808" cy="4869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1</a:t>
            </a:r>
          </a:p>
        </p:txBody>
      </p:sp>
      <p:sp>
        <p:nvSpPr>
          <p:cNvPr id="19" name="Dikdörtgen 18"/>
          <p:cNvSpPr/>
          <p:nvPr/>
        </p:nvSpPr>
        <p:spPr>
          <a:xfrm>
            <a:off x="2814627" y="5473196"/>
            <a:ext cx="864096" cy="3320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Metin kutusu 22"/>
          <p:cNvSpPr txBox="1"/>
          <p:nvPr/>
        </p:nvSpPr>
        <p:spPr>
          <a:xfrm>
            <a:off x="4345138" y="5436513"/>
            <a:ext cx="4331318" cy="646331"/>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p>
            <a:pPr algn="r"/>
            <a:r>
              <a:rPr lang="fa-IR" dirty="0"/>
              <a:t> تکلیف ارسالی با دکمه "افزودن ارسال" در سمت راست در سیستم بارگذاری می شود.</a:t>
            </a:r>
            <a:endParaRPr lang="tr-TR" sz="1600" dirty="0">
              <a:latin typeface="Times New Roman" panose="02020603050405020304" pitchFamily="18" charset="0"/>
              <a:cs typeface="Times New Roman" panose="02020603050405020304" pitchFamily="18" charset="0"/>
            </a:endParaRPr>
          </a:p>
        </p:txBody>
      </p:sp>
      <p:cxnSp>
        <p:nvCxnSpPr>
          <p:cNvPr id="5" name="Düz Ok Bağlayıcısı 4"/>
          <p:cNvCxnSpPr/>
          <p:nvPr/>
        </p:nvCxnSpPr>
        <p:spPr>
          <a:xfrm flipV="1">
            <a:off x="1007306" y="2276872"/>
            <a:ext cx="3302416" cy="12603"/>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25" name="Düz Ok Bağlayıcısı 24"/>
          <p:cNvCxnSpPr/>
          <p:nvPr/>
        </p:nvCxnSpPr>
        <p:spPr>
          <a:xfrm>
            <a:off x="3678723" y="5733256"/>
            <a:ext cx="591178"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4" name="Oval 23"/>
          <p:cNvSpPr/>
          <p:nvPr/>
        </p:nvSpPr>
        <p:spPr>
          <a:xfrm>
            <a:off x="3347864" y="2797447"/>
            <a:ext cx="557808" cy="4869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2</a:t>
            </a:r>
          </a:p>
        </p:txBody>
      </p:sp>
      <p:pic>
        <p:nvPicPr>
          <p:cNvPr id="26" name="Resim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53995" y="6342109"/>
            <a:ext cx="1584176" cy="347616"/>
          </a:xfrm>
          <a:prstGeom prst="rect">
            <a:avLst/>
          </a:prstGeom>
        </p:spPr>
      </p:pic>
    </p:spTree>
    <p:extLst>
      <p:ext uri="{BB962C8B-B14F-4D97-AF65-F5344CB8AC3E}">
        <p14:creationId xmlns:p14="http://schemas.microsoft.com/office/powerpoint/2010/main" val="1337528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282531"/>
            <a:ext cx="407194" cy="407194"/>
          </a:xfrm>
          <a:prstGeom prst="rect">
            <a:avLst/>
          </a:prstGeom>
        </p:spPr>
      </p:pic>
      <p:sp>
        <p:nvSpPr>
          <p:cNvPr id="6" name="Metin kutusu 5"/>
          <p:cNvSpPr txBox="1"/>
          <p:nvPr/>
        </p:nvSpPr>
        <p:spPr>
          <a:xfrm>
            <a:off x="0" y="145981"/>
            <a:ext cx="9144000" cy="400110"/>
          </a:xfrm>
          <a:prstGeom prst="rect">
            <a:avLst/>
          </a:prstGeom>
        </p:spPr>
        <p:style>
          <a:lnRef idx="0">
            <a:scrgbClr r="0" g="0" b="0"/>
          </a:lnRef>
          <a:fillRef idx="1001">
            <a:schemeClr val="dk2"/>
          </a:fillRef>
          <a:effectRef idx="0">
            <a:scrgbClr r="0" g="0" b="0"/>
          </a:effectRef>
          <a:fontRef idx="major"/>
        </p:style>
        <p:txBody>
          <a:bodyPr wrap="square" rtlCol="0">
            <a:spAutoFit/>
          </a:bodyPr>
          <a:lstStyle>
            <a:defPPr>
              <a:defRPr lang="tr-TR"/>
            </a:defPPr>
            <a:lvl1pPr algn="ctr">
              <a:defRPr sz="2000" b="1">
                <a:solidFill>
                  <a:schemeClr val="bg1"/>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fa-IR" dirty="0"/>
              <a:t>	به اشتراک گذاری تکالیف در سیستم مدیریت یادگیری</a:t>
            </a:r>
            <a:endParaRPr lang="tr-TR" dirty="0"/>
          </a:p>
        </p:txBody>
      </p:sp>
      <p:pic>
        <p:nvPicPr>
          <p:cNvPr id="4" name="Resi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62383"/>
            <a:ext cx="9144000" cy="2683983"/>
          </a:xfrm>
          <a:prstGeom prst="rect">
            <a:avLst/>
          </a:prstGeom>
          <a:ln>
            <a:noFill/>
          </a:ln>
          <a:effectLst>
            <a:outerShdw blurRad="292100" dist="139700" dir="2700000" algn="tl" rotWithShape="0">
              <a:srgbClr val="333333">
                <a:alpha val="65000"/>
              </a:srgbClr>
            </a:outerShdw>
          </a:effectLst>
        </p:spPr>
      </p:pic>
      <p:sp>
        <p:nvSpPr>
          <p:cNvPr id="7" name="Dikdörtgen 6"/>
          <p:cNvSpPr/>
          <p:nvPr/>
        </p:nvSpPr>
        <p:spPr>
          <a:xfrm>
            <a:off x="4355976" y="2319953"/>
            <a:ext cx="2952328" cy="6769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6" name="Düz Ok Bağlayıcısı 15"/>
          <p:cNvCxnSpPr/>
          <p:nvPr/>
        </p:nvCxnSpPr>
        <p:spPr>
          <a:xfrm flipH="1">
            <a:off x="6425580" y="2996952"/>
            <a:ext cx="5662" cy="2006984"/>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4" name="Metin kutusu 23"/>
          <p:cNvSpPr txBox="1"/>
          <p:nvPr/>
        </p:nvSpPr>
        <p:spPr>
          <a:xfrm>
            <a:off x="4014930" y="5062678"/>
            <a:ext cx="5129070" cy="584775"/>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defPPr>
              <a:defRPr lang="tr-TR"/>
            </a:defPPr>
            <a:lvl1pPr>
              <a:defRPr sz="1600">
                <a:latin typeface="Times New Roman" panose="02020603050405020304" pitchFamily="18" charset="0"/>
                <a:cs typeface="Times New Roman" panose="02020603050405020304" pitchFamily="18" charset="0"/>
              </a:defRPr>
            </a:lvl1pPr>
          </a:lstStyle>
          <a:p>
            <a:pPr algn="r"/>
            <a:r>
              <a:rPr lang="fa-IR" dirty="0"/>
              <a:t>برای آپلود فایل های تکالیف در سیستم، فایل با کشیدن و رها کردن یا فشار دادن کلید فلش آبی در سیستم آپلود می شود.</a:t>
            </a:r>
            <a:endParaRPr lang="tr-TR" dirty="0"/>
          </a:p>
        </p:txBody>
      </p:sp>
      <p:sp>
        <p:nvSpPr>
          <p:cNvPr id="26" name="Dikdörtgen 25"/>
          <p:cNvSpPr/>
          <p:nvPr/>
        </p:nvSpPr>
        <p:spPr>
          <a:xfrm>
            <a:off x="2555776" y="3189437"/>
            <a:ext cx="115212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8" name="Düz Ok Bağlayıcısı 27"/>
          <p:cNvCxnSpPr/>
          <p:nvPr/>
        </p:nvCxnSpPr>
        <p:spPr>
          <a:xfrm>
            <a:off x="2987824" y="3549477"/>
            <a:ext cx="0" cy="504056"/>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30" name="Metin kutusu 29"/>
          <p:cNvSpPr txBox="1"/>
          <p:nvPr/>
        </p:nvSpPr>
        <p:spPr>
          <a:xfrm>
            <a:off x="8954" y="4077523"/>
            <a:ext cx="4635054" cy="646331"/>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p>
            <a:pPr lvl="0" algn="r"/>
            <a:r>
              <a:rPr lang="fa-IR" dirty="0"/>
              <a:t>پس از آپلود فایل در سیستم، فرآیند ارسال با دکمه "ذخیره تغییرات" در بالا تکمیل می شود</a:t>
            </a:r>
            <a:r>
              <a:rPr lang="fa-IR" dirty="0" smtClean="0"/>
              <a:t>.</a:t>
            </a:r>
            <a:endParaRPr lang="en-US" dirty="0"/>
          </a:p>
        </p:txBody>
      </p:sp>
      <p:pic>
        <p:nvPicPr>
          <p:cNvPr id="17" name="Resim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53995" y="6342109"/>
            <a:ext cx="1584176" cy="347616"/>
          </a:xfrm>
          <a:prstGeom prst="rect">
            <a:avLst/>
          </a:prstGeom>
        </p:spPr>
      </p:pic>
    </p:spTree>
    <p:extLst>
      <p:ext uri="{BB962C8B-B14F-4D97-AF65-F5344CB8AC3E}">
        <p14:creationId xmlns:p14="http://schemas.microsoft.com/office/powerpoint/2010/main" val="2876453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282531"/>
            <a:ext cx="407194" cy="407194"/>
          </a:xfrm>
          <a:prstGeom prst="rect">
            <a:avLst/>
          </a:prstGeom>
        </p:spPr>
      </p:pic>
      <p:sp>
        <p:nvSpPr>
          <p:cNvPr id="6" name="Metin kutusu 5"/>
          <p:cNvSpPr txBox="1"/>
          <p:nvPr/>
        </p:nvSpPr>
        <p:spPr>
          <a:xfrm>
            <a:off x="0" y="145981"/>
            <a:ext cx="9180512" cy="400110"/>
          </a:xfrm>
          <a:prstGeom prst="rect">
            <a:avLst/>
          </a:prstGeom>
        </p:spPr>
        <p:style>
          <a:lnRef idx="0">
            <a:scrgbClr r="0" g="0" b="0"/>
          </a:lnRef>
          <a:fillRef idx="1001">
            <a:schemeClr val="dk2"/>
          </a:fillRef>
          <a:effectRef idx="0">
            <a:scrgbClr r="0" g="0" b="0"/>
          </a:effectRef>
          <a:fontRef idx="major"/>
        </p:style>
        <p:txBody>
          <a:bodyPr wrap="square" rtlCol="0">
            <a:spAutoFit/>
          </a:bodyPr>
          <a:lstStyle>
            <a:defPPr>
              <a:defRPr lang="tr-TR"/>
            </a:defPPr>
            <a:lvl1pPr algn="ctr">
              <a:defRPr sz="2000" b="1">
                <a:solidFill>
                  <a:schemeClr val="bg1"/>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fa-IR" dirty="0">
                <a:effectLst/>
              </a:rPr>
              <a:t>پیوند سیستم مدیریت یادگیری به کلاس مجازی (درس آنلاین)</a:t>
            </a:r>
            <a:endParaRPr lang="tr-TR" sz="1800" dirty="0"/>
          </a:p>
        </p:txBody>
      </p:sp>
      <p:sp>
        <p:nvSpPr>
          <p:cNvPr id="12" name="Metin kutusu 11"/>
          <p:cNvSpPr txBox="1"/>
          <p:nvPr/>
        </p:nvSpPr>
        <p:spPr>
          <a:xfrm>
            <a:off x="5004048" y="2177066"/>
            <a:ext cx="4067944" cy="646331"/>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p>
            <a:pPr algn="r"/>
            <a:r>
              <a:rPr lang="fa-IR" dirty="0"/>
              <a:t>برای اتصال به درس آنلاین روی لینک سمت چپ کلیک کنید</a:t>
            </a:r>
            <a:r>
              <a:rPr lang="fa-IR" dirty="0" smtClean="0"/>
              <a:t>.</a:t>
            </a:r>
            <a:endParaRPr lang="en-US" dirty="0"/>
          </a:p>
        </p:txBody>
      </p:sp>
      <p:pic>
        <p:nvPicPr>
          <p:cNvPr id="15" name="Resim 14"/>
          <p:cNvPicPr>
            <a:picLocks noChangeAspect="1"/>
          </p:cNvPicPr>
          <p:nvPr/>
        </p:nvPicPr>
        <p:blipFill rotWithShape="1">
          <a:blip r:embed="rId4">
            <a:extLst>
              <a:ext uri="{28A0092B-C50C-407E-A947-70E740481C1C}">
                <a14:useLocalDpi xmlns:a14="http://schemas.microsoft.com/office/drawing/2010/main" val="0"/>
              </a:ext>
            </a:extLst>
          </a:blip>
          <a:srcRect t="22406"/>
          <a:stretch/>
        </p:blipFill>
        <p:spPr>
          <a:xfrm>
            <a:off x="325870" y="3124221"/>
            <a:ext cx="3753180" cy="1804002"/>
          </a:xfrm>
          <a:prstGeom prst="rect">
            <a:avLst/>
          </a:prstGeom>
          <a:ln>
            <a:noFill/>
          </a:ln>
          <a:effectLst>
            <a:outerShdw blurRad="292100" dist="139700" dir="2700000" algn="tl" rotWithShape="0">
              <a:srgbClr val="333333">
                <a:alpha val="65000"/>
              </a:srgbClr>
            </a:outerShdw>
          </a:effectLst>
        </p:spPr>
      </p:pic>
      <p:cxnSp>
        <p:nvCxnSpPr>
          <p:cNvPr id="18" name="Düz Ok Bağlayıcısı 17"/>
          <p:cNvCxnSpPr/>
          <p:nvPr/>
        </p:nvCxnSpPr>
        <p:spPr>
          <a:xfrm>
            <a:off x="2123728" y="2619537"/>
            <a:ext cx="0" cy="377415"/>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0" name="Dikdörtgen 19"/>
          <p:cNvSpPr/>
          <p:nvPr/>
        </p:nvSpPr>
        <p:spPr>
          <a:xfrm>
            <a:off x="2987824" y="4509120"/>
            <a:ext cx="98977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2" name="Düz Ok Bağlayıcısı 21"/>
          <p:cNvCxnSpPr/>
          <p:nvPr/>
        </p:nvCxnSpPr>
        <p:spPr>
          <a:xfrm flipV="1">
            <a:off x="3977600" y="4663003"/>
            <a:ext cx="590222" cy="1997"/>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3" name="Metin kutusu 22"/>
          <p:cNvSpPr txBox="1"/>
          <p:nvPr/>
        </p:nvSpPr>
        <p:spPr>
          <a:xfrm>
            <a:off x="4581424" y="3610157"/>
            <a:ext cx="4486376" cy="1477328"/>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p>
            <a:r>
              <a:rPr lang="fa-IR" dirty="0"/>
              <a:t>پس از کلیک بر روی لینک، صفحه ای را مانند تصویر سمت راست می بینیم. با دکمه "پیوستن به جلسه" در صفحه ای که ظاهر می شود، می توانید وارد درس آنلاین (کلاس درس مجازی) شوید که در آن لحظه برگزار می شود</a:t>
            </a:r>
            <a:r>
              <a:rPr lang="fa-IR" dirty="0" smtClean="0"/>
              <a:t>.</a:t>
            </a:r>
            <a:r>
              <a:rPr lang="fa-IR" dirty="0"/>
              <a:t> . 70% شرط حضور در دوره ها وجود دارد</a:t>
            </a:r>
            <a:r>
              <a:rPr lang="fa-IR" dirty="0" smtClean="0"/>
              <a:t>. </a:t>
            </a:r>
            <a:endParaRPr lang="tr-TR" sz="1600" dirty="0">
              <a:solidFill>
                <a:srgbClr val="FF0000"/>
              </a:solidFill>
              <a:latin typeface="Times New Roman" panose="02020603050405020304" pitchFamily="18" charset="0"/>
              <a:cs typeface="Times New Roman" panose="02020603050405020304" pitchFamily="18" charset="0"/>
            </a:endParaRPr>
          </a:p>
        </p:txBody>
      </p:sp>
      <p:grpSp>
        <p:nvGrpSpPr>
          <p:cNvPr id="13" name="Grup 12"/>
          <p:cNvGrpSpPr/>
          <p:nvPr/>
        </p:nvGrpSpPr>
        <p:grpSpPr>
          <a:xfrm>
            <a:off x="323528" y="630074"/>
            <a:ext cx="3755521" cy="2042481"/>
            <a:chOff x="226112" y="2196523"/>
            <a:chExt cx="3755521" cy="2042481"/>
          </a:xfrm>
        </p:grpSpPr>
        <p:grpSp>
          <p:nvGrpSpPr>
            <p:cNvPr id="7" name="Grup 6"/>
            <p:cNvGrpSpPr/>
            <p:nvPr/>
          </p:nvGrpSpPr>
          <p:grpSpPr>
            <a:xfrm>
              <a:off x="226112" y="2196523"/>
              <a:ext cx="3755521" cy="2042481"/>
              <a:chOff x="-1199745" y="2519657"/>
              <a:chExt cx="3755521" cy="2042481"/>
            </a:xfrm>
          </p:grpSpPr>
          <p:pic>
            <p:nvPicPr>
              <p:cNvPr id="4" name="Resim 3"/>
              <p:cNvPicPr>
                <a:picLocks noChangeAspect="1"/>
              </p:cNvPicPr>
              <p:nvPr/>
            </p:nvPicPr>
            <p:blipFill rotWithShape="1">
              <a:blip r:embed="rId5"/>
              <a:srcRect l="1560" r="67689" b="23782"/>
              <a:stretch/>
            </p:blipFill>
            <p:spPr>
              <a:xfrm>
                <a:off x="-1199745" y="2519657"/>
                <a:ext cx="3755521" cy="1989463"/>
              </a:xfrm>
              <a:prstGeom prst="rect">
                <a:avLst/>
              </a:prstGeom>
            </p:spPr>
          </p:pic>
          <p:pic>
            <p:nvPicPr>
              <p:cNvPr id="19" name="Resim 1"/>
              <p:cNvPicPr>
                <a:picLocks noChangeAspect="1"/>
              </p:cNvPicPr>
              <p:nvPr/>
            </p:nvPicPr>
            <p:blipFill rotWithShape="1">
              <a:blip r:embed="rId6">
                <a:extLst>
                  <a:ext uri="{28A0092B-C50C-407E-A947-70E740481C1C}">
                    <a14:useLocalDpi xmlns:a14="http://schemas.microsoft.com/office/drawing/2010/main" val="0"/>
                  </a:ext>
                </a:extLst>
              </a:blip>
              <a:srcRect l="11722" t="62680" r="62816" b="19490"/>
              <a:stretch/>
            </p:blipFill>
            <p:spPr bwMode="auto">
              <a:xfrm>
                <a:off x="-468560" y="4019902"/>
                <a:ext cx="1441886"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Resim 1"/>
              <p:cNvPicPr>
                <a:picLocks noChangeAspect="1"/>
              </p:cNvPicPr>
              <p:nvPr/>
            </p:nvPicPr>
            <p:blipFill rotWithShape="1">
              <a:blip r:embed="rId6">
                <a:extLst>
                  <a:ext uri="{28A0092B-C50C-407E-A947-70E740481C1C}">
                    <a14:useLocalDpi xmlns:a14="http://schemas.microsoft.com/office/drawing/2010/main" val="0"/>
                  </a:ext>
                </a:extLst>
              </a:blip>
              <a:srcRect l="11722" t="81450" r="62816"/>
              <a:stretch/>
            </p:blipFill>
            <p:spPr bwMode="auto">
              <a:xfrm>
                <a:off x="973326" y="4172085"/>
                <a:ext cx="1373728" cy="390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Dikdörtgen 2"/>
            <p:cNvSpPr/>
            <p:nvPr/>
          </p:nvSpPr>
          <p:spPr>
            <a:xfrm>
              <a:off x="983178" y="3819709"/>
              <a:ext cx="2915342" cy="2943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16" name="Oval 15"/>
          <p:cNvSpPr/>
          <p:nvPr/>
        </p:nvSpPr>
        <p:spPr>
          <a:xfrm>
            <a:off x="3515435" y="743204"/>
            <a:ext cx="504056" cy="5017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1</a:t>
            </a:r>
          </a:p>
        </p:txBody>
      </p:sp>
      <p:cxnSp>
        <p:nvCxnSpPr>
          <p:cNvPr id="27" name="Düz Ok Bağlayıcısı 26"/>
          <p:cNvCxnSpPr/>
          <p:nvPr/>
        </p:nvCxnSpPr>
        <p:spPr>
          <a:xfrm>
            <a:off x="4001414" y="2400459"/>
            <a:ext cx="919521"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33" name="Oval 32"/>
          <p:cNvSpPr/>
          <p:nvPr/>
        </p:nvSpPr>
        <p:spPr>
          <a:xfrm>
            <a:off x="3515435" y="3201496"/>
            <a:ext cx="504056" cy="5017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2</a:t>
            </a:r>
          </a:p>
        </p:txBody>
      </p:sp>
      <p:pic>
        <p:nvPicPr>
          <p:cNvPr id="34" name="Resim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53995" y="6342109"/>
            <a:ext cx="1584176" cy="347616"/>
          </a:xfrm>
          <a:prstGeom prst="rect">
            <a:avLst/>
          </a:prstGeom>
        </p:spPr>
      </p:pic>
    </p:spTree>
    <p:extLst>
      <p:ext uri="{BB962C8B-B14F-4D97-AF65-F5344CB8AC3E}">
        <p14:creationId xmlns:p14="http://schemas.microsoft.com/office/powerpoint/2010/main" val="1200370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282531"/>
            <a:ext cx="407194" cy="407194"/>
          </a:xfrm>
          <a:prstGeom prst="rect">
            <a:avLst/>
          </a:prstGeom>
        </p:spPr>
      </p:pic>
      <p:sp>
        <p:nvSpPr>
          <p:cNvPr id="6" name="Metin kutusu 5"/>
          <p:cNvSpPr txBox="1"/>
          <p:nvPr/>
        </p:nvSpPr>
        <p:spPr>
          <a:xfrm>
            <a:off x="0" y="145981"/>
            <a:ext cx="9180512" cy="369332"/>
          </a:xfrm>
          <a:prstGeom prst="rect">
            <a:avLst/>
          </a:prstGeom>
        </p:spPr>
        <p:style>
          <a:lnRef idx="0">
            <a:scrgbClr r="0" g="0" b="0"/>
          </a:lnRef>
          <a:fillRef idx="1001">
            <a:schemeClr val="dk2"/>
          </a:fillRef>
          <a:effectRef idx="0">
            <a:scrgbClr r="0" g="0" b="0"/>
          </a:effectRef>
          <a:fontRef idx="major"/>
        </p:style>
        <p:txBody>
          <a:bodyPr wrap="square" rtlCol="0">
            <a:spAutoFit/>
          </a:bodyPr>
          <a:lstStyle>
            <a:defPPr>
              <a:defRPr lang="tr-TR"/>
            </a:defPPr>
            <a:lvl1pPr algn="ctr">
              <a:defRPr sz="2000" b="1">
                <a:solidFill>
                  <a:schemeClr val="bg1"/>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fa-IR" sz="1800" dirty="0">
                <a:effectLst/>
              </a:rPr>
              <a:t>پیوند سیستم مدیریت یادگیری به کلاس مجازی (درس آنلاین)</a:t>
            </a:r>
            <a:endParaRPr lang="tr-TR" sz="1800" dirty="0"/>
          </a:p>
        </p:txBody>
      </p:sp>
      <p:sp>
        <p:nvSpPr>
          <p:cNvPr id="7" name="Metin kutusu 6"/>
          <p:cNvSpPr txBox="1"/>
          <p:nvPr/>
        </p:nvSpPr>
        <p:spPr>
          <a:xfrm>
            <a:off x="935596" y="4161854"/>
            <a:ext cx="7272808" cy="646331"/>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p>
            <a:pPr algn="r"/>
            <a:r>
              <a:rPr lang="fa-IR" dirty="0">
                <a:latin typeface="Times New Roman" panose="02020603050405020304" pitchFamily="18" charset="0"/>
                <a:cs typeface="Times New Roman" panose="02020603050405020304" pitchFamily="18" charset="0"/>
              </a:rPr>
              <a:t>پس از کلیک بر روی دکمه </a:t>
            </a:r>
            <a:r>
              <a:rPr lang="tr-TR" dirty="0" err="1">
                <a:latin typeface="Times New Roman" panose="02020603050405020304" pitchFamily="18" charset="0"/>
                <a:cs typeface="Times New Roman" panose="02020603050405020304" pitchFamily="18" charset="0"/>
              </a:rPr>
              <a:t>Join</a:t>
            </a:r>
            <a:r>
              <a:rPr lang="tr-TR" dirty="0">
                <a:latin typeface="Times New Roman" panose="02020603050405020304" pitchFamily="18" charset="0"/>
                <a:cs typeface="Times New Roman" panose="02020603050405020304" pitchFamily="18" charset="0"/>
              </a:rPr>
              <a:t> Meeting، </a:t>
            </a:r>
            <a:r>
              <a:rPr lang="fa-IR" dirty="0">
                <a:latin typeface="Times New Roman" panose="02020603050405020304" pitchFamily="18" charset="0"/>
                <a:cs typeface="Times New Roman" panose="02020603050405020304" pitchFamily="18" charset="0"/>
              </a:rPr>
              <a:t>صفحه فوق ظاهر می شود. دسترسی به درس زنده با کلیک بر روی دکمه "اجازه" ابتدا و سپس دکمه "ورود" فراهم می شود.</a:t>
            </a:r>
            <a:endParaRPr lang="tr-TR" dirty="0">
              <a:latin typeface="Times New Roman" panose="02020603050405020304" pitchFamily="18" charset="0"/>
              <a:cs typeface="Times New Roman" panose="02020603050405020304" pitchFamily="18" charset="0"/>
            </a:endParaRPr>
          </a:p>
        </p:txBody>
      </p:sp>
      <p:pic>
        <p:nvPicPr>
          <p:cNvPr id="2" name="Resim 1"/>
          <p:cNvPicPr>
            <a:picLocks noChangeAspect="1"/>
          </p:cNvPicPr>
          <p:nvPr/>
        </p:nvPicPr>
        <p:blipFill>
          <a:blip r:embed="rId4"/>
          <a:stretch>
            <a:fillRect/>
          </a:stretch>
        </p:blipFill>
        <p:spPr>
          <a:xfrm>
            <a:off x="1763688" y="908720"/>
            <a:ext cx="2714625" cy="2700337"/>
          </a:xfrm>
          <a:prstGeom prst="rect">
            <a:avLst/>
          </a:prstGeom>
        </p:spPr>
      </p:pic>
      <p:pic>
        <p:nvPicPr>
          <p:cNvPr id="3" name="Resim 2"/>
          <p:cNvPicPr>
            <a:picLocks noChangeAspect="1"/>
          </p:cNvPicPr>
          <p:nvPr/>
        </p:nvPicPr>
        <p:blipFill>
          <a:blip r:embed="rId5"/>
          <a:stretch>
            <a:fillRect/>
          </a:stretch>
        </p:blipFill>
        <p:spPr>
          <a:xfrm>
            <a:off x="4959052" y="908719"/>
            <a:ext cx="2709292" cy="2690735"/>
          </a:xfrm>
          <a:prstGeom prst="rect">
            <a:avLst/>
          </a:prstGeom>
        </p:spPr>
      </p:pic>
      <p:sp>
        <p:nvSpPr>
          <p:cNvPr id="15" name="Dikdörtgen 14"/>
          <p:cNvSpPr/>
          <p:nvPr/>
        </p:nvSpPr>
        <p:spPr>
          <a:xfrm>
            <a:off x="1979712" y="3068960"/>
            <a:ext cx="1152128"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Dikdörtgen 19"/>
          <p:cNvSpPr/>
          <p:nvPr/>
        </p:nvSpPr>
        <p:spPr>
          <a:xfrm>
            <a:off x="6300192" y="2996952"/>
            <a:ext cx="1152128"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4" name="Resim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53995" y="6342109"/>
            <a:ext cx="1584176" cy="347616"/>
          </a:xfrm>
          <a:prstGeom prst="rect">
            <a:avLst/>
          </a:prstGeom>
        </p:spPr>
      </p:pic>
      <p:sp>
        <p:nvSpPr>
          <p:cNvPr id="25" name="Dikdörtgen 24"/>
          <p:cNvSpPr/>
          <p:nvPr/>
        </p:nvSpPr>
        <p:spPr>
          <a:xfrm>
            <a:off x="2195736" y="963755"/>
            <a:ext cx="2016224" cy="36004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tr-TR" sz="16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ÖĞRENCİ GİRİŞİ</a:t>
            </a:r>
          </a:p>
        </p:txBody>
      </p:sp>
      <p:sp>
        <p:nvSpPr>
          <p:cNvPr id="26" name="Dikdörtgen 25"/>
          <p:cNvSpPr/>
          <p:nvPr/>
        </p:nvSpPr>
        <p:spPr>
          <a:xfrm>
            <a:off x="5364088" y="963754"/>
            <a:ext cx="2016224" cy="36004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tr-TR" sz="16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ÖĞRENCİ GİRİŞİ</a:t>
            </a:r>
          </a:p>
        </p:txBody>
      </p:sp>
    </p:spTree>
    <p:extLst>
      <p:ext uri="{BB962C8B-B14F-4D97-AF65-F5344CB8AC3E}">
        <p14:creationId xmlns:p14="http://schemas.microsoft.com/office/powerpoint/2010/main" val="3942930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282531"/>
            <a:ext cx="407194" cy="407194"/>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3995" y="6342109"/>
            <a:ext cx="1584176" cy="347616"/>
          </a:xfrm>
          <a:prstGeom prst="rect">
            <a:avLst/>
          </a:prstGeom>
        </p:spPr>
      </p:pic>
      <p:sp>
        <p:nvSpPr>
          <p:cNvPr id="7" name="Metin kutusu 6"/>
          <p:cNvSpPr txBox="1"/>
          <p:nvPr/>
        </p:nvSpPr>
        <p:spPr>
          <a:xfrm>
            <a:off x="0" y="145981"/>
            <a:ext cx="9180512" cy="369332"/>
          </a:xfrm>
          <a:prstGeom prst="rect">
            <a:avLst/>
          </a:prstGeom>
        </p:spPr>
        <p:style>
          <a:lnRef idx="0">
            <a:scrgbClr r="0" g="0" b="0"/>
          </a:lnRef>
          <a:fillRef idx="1001">
            <a:schemeClr val="dk2"/>
          </a:fillRef>
          <a:effectRef idx="0">
            <a:scrgbClr r="0" g="0" b="0"/>
          </a:effectRef>
          <a:fontRef idx="major"/>
        </p:style>
        <p:txBody>
          <a:bodyPr wrap="square" rtlCol="0">
            <a:spAutoFit/>
          </a:bodyPr>
          <a:lstStyle>
            <a:defPPr>
              <a:defRPr lang="tr-TR"/>
            </a:defPPr>
            <a:lvl1pPr algn="ctr">
              <a:defRPr sz="2000" b="1">
                <a:solidFill>
                  <a:schemeClr val="bg1"/>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fa-IR" sz="1800" dirty="0">
                <a:effectLst/>
              </a:rPr>
              <a:t>پیوند سیستم مدیریت یادگیری به کلاس مجازی (درس آنلاین)</a:t>
            </a:r>
            <a:endParaRPr lang="tr-TR" sz="1800" dirty="0"/>
          </a:p>
        </p:txBody>
      </p:sp>
      <p:sp>
        <p:nvSpPr>
          <p:cNvPr id="9" name="Metin kutusu 8"/>
          <p:cNvSpPr txBox="1"/>
          <p:nvPr/>
        </p:nvSpPr>
        <p:spPr>
          <a:xfrm>
            <a:off x="935596" y="4797152"/>
            <a:ext cx="7272808" cy="923330"/>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p>
            <a:pPr algn="r"/>
            <a:r>
              <a:rPr lang="fa-IR" dirty="0"/>
              <a:t>قبل از دسترسی به جلسه، می توانید با کلیک بر روی قسمت های تست بالا برای تست صدا و دوربین، بررسی کنید که آیا حرکت وجود دارد یا خیر. در صورت عدم وجود مشکل، دکمه "ورود به اتاق" کلیک می شود.</a:t>
            </a:r>
            <a:endParaRPr lang="tr-TR" dirty="0">
              <a:latin typeface="Times New Roman" panose="02020603050405020304" pitchFamily="18" charset="0"/>
              <a:cs typeface="Times New Roman" panose="02020603050405020304" pitchFamily="18" charset="0"/>
            </a:endParaRPr>
          </a:p>
        </p:txBody>
      </p:sp>
      <p:pic>
        <p:nvPicPr>
          <p:cNvPr id="12" name="Resim 11"/>
          <p:cNvPicPr>
            <a:picLocks noChangeAspect="1"/>
          </p:cNvPicPr>
          <p:nvPr/>
        </p:nvPicPr>
        <p:blipFill>
          <a:blip r:embed="rId4"/>
          <a:stretch>
            <a:fillRect/>
          </a:stretch>
        </p:blipFill>
        <p:spPr>
          <a:xfrm>
            <a:off x="0" y="908720"/>
            <a:ext cx="9136832" cy="3720240"/>
          </a:xfrm>
          <a:prstGeom prst="rect">
            <a:avLst/>
          </a:prstGeom>
        </p:spPr>
      </p:pic>
      <p:sp>
        <p:nvSpPr>
          <p:cNvPr id="10" name="Dikdörtgen 9"/>
          <p:cNvSpPr/>
          <p:nvPr/>
        </p:nvSpPr>
        <p:spPr>
          <a:xfrm>
            <a:off x="3510216" y="4005064"/>
            <a:ext cx="98977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3510216" y="3284984"/>
            <a:ext cx="98977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0" y="920808"/>
            <a:ext cx="9136832" cy="707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Yuvarlatılmış Dikdörtgen 13"/>
          <p:cNvSpPr/>
          <p:nvPr/>
        </p:nvSpPr>
        <p:spPr>
          <a:xfrm>
            <a:off x="8316416" y="1124744"/>
            <a:ext cx="721755" cy="216024"/>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000" dirty="0"/>
              <a:t>Odaya Gir</a:t>
            </a:r>
          </a:p>
        </p:txBody>
      </p:sp>
      <p:sp>
        <p:nvSpPr>
          <p:cNvPr id="15" name="Dikdörtgen 14"/>
          <p:cNvSpPr/>
          <p:nvPr/>
        </p:nvSpPr>
        <p:spPr>
          <a:xfrm>
            <a:off x="8217389" y="1052736"/>
            <a:ext cx="891115"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188900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282531"/>
            <a:ext cx="407194" cy="407194"/>
          </a:xfrm>
          <a:prstGeom prst="rect">
            <a:avLst/>
          </a:prstGeom>
        </p:spPr>
      </p:pic>
      <p:sp>
        <p:nvSpPr>
          <p:cNvPr id="6" name="Metin kutusu 5"/>
          <p:cNvSpPr txBox="1"/>
          <p:nvPr/>
        </p:nvSpPr>
        <p:spPr>
          <a:xfrm>
            <a:off x="0" y="145981"/>
            <a:ext cx="9180512" cy="369332"/>
          </a:xfrm>
          <a:prstGeom prst="rect">
            <a:avLst/>
          </a:prstGeom>
        </p:spPr>
        <p:style>
          <a:lnRef idx="0">
            <a:scrgbClr r="0" g="0" b="0"/>
          </a:lnRef>
          <a:fillRef idx="1001">
            <a:schemeClr val="dk2"/>
          </a:fillRef>
          <a:effectRef idx="0">
            <a:scrgbClr r="0" g="0" b="0"/>
          </a:effectRef>
          <a:fontRef idx="major"/>
        </p:style>
        <p:txBody>
          <a:bodyPr wrap="square" rtlCol="0">
            <a:spAutoFit/>
          </a:bodyPr>
          <a:lstStyle>
            <a:defPPr>
              <a:defRPr lang="tr-TR"/>
            </a:defPPr>
            <a:lvl1pPr algn="ctr">
              <a:defRPr b="1">
                <a:solidFill>
                  <a:schemeClr val="bg1"/>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fa-IR" dirty="0">
                <a:effectLst/>
              </a:rPr>
              <a:t>پیوند سیستم مدیریت یادگیری به کلاس مجازی (درس آنلاین)</a:t>
            </a:r>
            <a:endParaRPr lang="tr-TR" dirty="0"/>
          </a:p>
        </p:txBody>
      </p:sp>
      <p:pic>
        <p:nvPicPr>
          <p:cNvPr id="2" name="Resim 1"/>
          <p:cNvPicPr>
            <a:picLocks noChangeAspect="1"/>
          </p:cNvPicPr>
          <p:nvPr/>
        </p:nvPicPr>
        <p:blipFill rotWithShape="1">
          <a:blip r:embed="rId4">
            <a:extLst>
              <a:ext uri="{28A0092B-C50C-407E-A947-70E740481C1C}">
                <a14:useLocalDpi xmlns:a14="http://schemas.microsoft.com/office/drawing/2010/main" val="0"/>
              </a:ext>
            </a:extLst>
          </a:blip>
          <a:srcRect l="1552" t="1668" r="1"/>
          <a:stretch/>
        </p:blipFill>
        <p:spPr>
          <a:xfrm>
            <a:off x="1979712" y="1410245"/>
            <a:ext cx="4536504" cy="4019422"/>
          </a:xfrm>
          <a:prstGeom prst="rect">
            <a:avLst/>
          </a:prstGeom>
          <a:ln>
            <a:noFill/>
          </a:ln>
          <a:effectLst>
            <a:outerShdw blurRad="292100" dist="139700" dir="2700000" algn="tl" rotWithShape="0">
              <a:srgbClr val="333333">
                <a:alpha val="65000"/>
              </a:srgbClr>
            </a:outerShdw>
          </a:effectLst>
        </p:spPr>
      </p:pic>
      <p:sp>
        <p:nvSpPr>
          <p:cNvPr id="12" name="Metin kutusu 11"/>
          <p:cNvSpPr txBox="1"/>
          <p:nvPr/>
        </p:nvSpPr>
        <p:spPr>
          <a:xfrm>
            <a:off x="152400" y="692696"/>
            <a:ext cx="8668072" cy="923330"/>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p>
            <a:pPr algn="r"/>
            <a:r>
              <a:rPr lang="fa-IR" dirty="0"/>
              <a:t>پس از کلیک بر روی گزینه </a:t>
            </a:r>
            <a:r>
              <a:rPr lang="en-US" dirty="0"/>
              <a:t>Join Now</a:t>
            </a:r>
            <a:r>
              <a:rPr lang="fa-IR" dirty="0"/>
              <a:t>، پنجره زیر ظاهر می شود. برنامه </a:t>
            </a:r>
            <a:r>
              <a:rPr lang="en-US" dirty="0"/>
              <a:t>Adobe Connect</a:t>
            </a:r>
            <a:r>
              <a:rPr lang="fa-IR" dirty="0"/>
              <a:t> برای باز کردن اتاق کلاس مجازی (درس آنلاین) استفاده می شود. دسترسی به درس زنده با دکمه "باز کردن در برنامه" فراهم می شود</a:t>
            </a:r>
            <a:endParaRPr lang="tr-TR" sz="1600" dirty="0">
              <a:latin typeface="Times New Roman" panose="02020603050405020304" pitchFamily="18" charset="0"/>
              <a:cs typeface="Times New Roman" panose="02020603050405020304" pitchFamily="18" charset="0"/>
            </a:endParaRPr>
          </a:p>
        </p:txBody>
      </p:sp>
      <p:sp>
        <p:nvSpPr>
          <p:cNvPr id="3" name="Dikdörtgen 2"/>
          <p:cNvSpPr/>
          <p:nvPr/>
        </p:nvSpPr>
        <p:spPr>
          <a:xfrm>
            <a:off x="2267744" y="5157192"/>
            <a:ext cx="2520280" cy="2871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Metin kutusu 12"/>
          <p:cNvSpPr txBox="1"/>
          <p:nvPr/>
        </p:nvSpPr>
        <p:spPr>
          <a:xfrm>
            <a:off x="507196" y="5869024"/>
            <a:ext cx="8086761" cy="369332"/>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p>
            <a:pPr rtl="1"/>
            <a:r>
              <a:rPr lang="fa-IR" dirty="0"/>
              <a:t>اگر برنامه </a:t>
            </a:r>
            <a:r>
              <a:rPr lang="en-US" dirty="0"/>
              <a:t>Adobe Connect</a:t>
            </a:r>
            <a:r>
              <a:rPr lang="fa-IR" dirty="0"/>
              <a:t> را روی رایانه خود ندارید، می توانید آن را از اینجا دانلود کنید.</a:t>
            </a:r>
            <a:endParaRPr lang="en-US" dirty="0"/>
          </a:p>
        </p:txBody>
      </p:sp>
      <p:cxnSp>
        <p:nvCxnSpPr>
          <p:cNvPr id="15" name="Düz Ok Bağlayıcısı 14"/>
          <p:cNvCxnSpPr/>
          <p:nvPr/>
        </p:nvCxnSpPr>
        <p:spPr>
          <a:xfrm>
            <a:off x="3491880" y="5444375"/>
            <a:ext cx="0" cy="409941"/>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53995" y="6342109"/>
            <a:ext cx="1584176" cy="347616"/>
          </a:xfrm>
          <a:prstGeom prst="rect">
            <a:avLst/>
          </a:prstGeom>
        </p:spPr>
      </p:pic>
    </p:spTree>
    <p:extLst>
      <p:ext uri="{BB962C8B-B14F-4D97-AF65-F5344CB8AC3E}">
        <p14:creationId xmlns:p14="http://schemas.microsoft.com/office/powerpoint/2010/main" val="1298126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282531"/>
            <a:ext cx="407194" cy="407194"/>
          </a:xfrm>
          <a:prstGeom prst="rect">
            <a:avLst/>
          </a:prstGeom>
        </p:spPr>
      </p:pic>
      <p:sp>
        <p:nvSpPr>
          <p:cNvPr id="6" name="Metin kutusu 5"/>
          <p:cNvSpPr txBox="1"/>
          <p:nvPr/>
        </p:nvSpPr>
        <p:spPr>
          <a:xfrm>
            <a:off x="0" y="145981"/>
            <a:ext cx="9144000" cy="369332"/>
          </a:xfrm>
          <a:prstGeom prst="rect">
            <a:avLst/>
          </a:prstGeom>
        </p:spPr>
        <p:style>
          <a:lnRef idx="0">
            <a:scrgbClr r="0" g="0" b="0"/>
          </a:lnRef>
          <a:fillRef idx="1001">
            <a:schemeClr val="dk2"/>
          </a:fillRef>
          <a:effectRef idx="0">
            <a:scrgbClr r="0" g="0" b="0"/>
          </a:effectRef>
          <a:fontRef idx="major"/>
        </p:style>
        <p:txBody>
          <a:bodyPr wrap="square" rtlCol="0">
            <a:spAutoFit/>
          </a:bodyPr>
          <a:lstStyle>
            <a:defPPr>
              <a:defRPr lang="tr-TR"/>
            </a:defPPr>
            <a:lvl1pPr algn="ctr">
              <a:defRPr b="1">
                <a:solidFill>
                  <a:schemeClr val="bg1"/>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fa-IR" dirty="0">
                <a:effectLst/>
              </a:rPr>
              <a:t>پیوند سیستم مدیریت یادگیری به کلاس مجازی (درس آنلاین)</a:t>
            </a:r>
            <a:endParaRPr lang="tr-TR" dirty="0"/>
          </a:p>
        </p:txBody>
      </p:sp>
      <p:sp>
        <p:nvSpPr>
          <p:cNvPr id="12" name="Metin kutusu 11"/>
          <p:cNvSpPr txBox="1"/>
          <p:nvPr/>
        </p:nvSpPr>
        <p:spPr>
          <a:xfrm>
            <a:off x="152399" y="692696"/>
            <a:ext cx="8885771" cy="369332"/>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p>
            <a:pPr algn="r"/>
            <a:r>
              <a:rPr lang="fa-IR" dirty="0"/>
              <a:t>هنگام اتصال به درس آنلاین با برنامه </a:t>
            </a:r>
            <a:r>
              <a:rPr lang="en-US" dirty="0"/>
              <a:t>Adobe Connect</a:t>
            </a:r>
            <a:r>
              <a:rPr lang="fa-IR" dirty="0"/>
              <a:t>، تصویر صفحه به صورت زیر ظاهر می شود</a:t>
            </a:r>
            <a:endParaRPr lang="tr-TR" sz="1500" dirty="0">
              <a:latin typeface="Times New Roman" panose="02020603050405020304" pitchFamily="18" charset="0"/>
              <a:cs typeface="Times New Roman" panose="02020603050405020304" pitchFamily="18" charset="0"/>
            </a:endParaRP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3995" y="6342109"/>
            <a:ext cx="1584176" cy="347616"/>
          </a:xfrm>
          <a:prstGeom prst="rect">
            <a:avLst/>
          </a:prstGeom>
        </p:spPr>
      </p:pic>
      <p:pic>
        <p:nvPicPr>
          <p:cNvPr id="15" name="Resim 14"/>
          <p:cNvPicPr>
            <a:picLocks noChangeAspect="1"/>
          </p:cNvPicPr>
          <p:nvPr/>
        </p:nvPicPr>
        <p:blipFill rotWithShape="1">
          <a:blip r:embed="rId5"/>
          <a:srcRect l="1" r="995" b="2380"/>
          <a:stretch/>
        </p:blipFill>
        <p:spPr>
          <a:xfrm>
            <a:off x="98884" y="1116537"/>
            <a:ext cx="8982744" cy="4687691"/>
          </a:xfrm>
          <a:prstGeom prst="rect">
            <a:avLst/>
          </a:prstGeom>
        </p:spPr>
      </p:pic>
    </p:spTree>
    <p:extLst>
      <p:ext uri="{BB962C8B-B14F-4D97-AF65-F5344CB8AC3E}">
        <p14:creationId xmlns:p14="http://schemas.microsoft.com/office/powerpoint/2010/main" val="3408034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282531"/>
            <a:ext cx="407194" cy="407194"/>
          </a:xfrm>
          <a:prstGeom prst="rect">
            <a:avLst/>
          </a:prstGeom>
        </p:spPr>
      </p:pic>
      <p:sp>
        <p:nvSpPr>
          <p:cNvPr id="6" name="Metin kutusu 5"/>
          <p:cNvSpPr txBox="1"/>
          <p:nvPr/>
        </p:nvSpPr>
        <p:spPr>
          <a:xfrm>
            <a:off x="0" y="145981"/>
            <a:ext cx="9180512" cy="369332"/>
          </a:xfrm>
          <a:prstGeom prst="rect">
            <a:avLst/>
          </a:prstGeom>
        </p:spPr>
        <p:style>
          <a:lnRef idx="0">
            <a:scrgbClr r="0" g="0" b="0"/>
          </a:lnRef>
          <a:fillRef idx="1001">
            <a:schemeClr val="dk2"/>
          </a:fillRef>
          <a:effectRef idx="0">
            <a:scrgbClr r="0" g="0" b="0"/>
          </a:effectRef>
          <a:fontRef idx="major"/>
        </p:style>
        <p:txBody>
          <a:bodyPr wrap="square" rtlCol="0">
            <a:spAutoFit/>
          </a:bodyPr>
          <a:lstStyle>
            <a:defPPr>
              <a:defRPr lang="tr-TR"/>
            </a:defPPr>
            <a:lvl1pPr algn="ctr">
              <a:defRPr b="1">
                <a:solidFill>
                  <a:schemeClr val="bg1"/>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fa-IR" dirty="0">
                <a:effectLst/>
              </a:rPr>
              <a:t>پیوند سیستم مدیریت یادگیری به کلاس مجازی (درس آنلاین)</a:t>
            </a:r>
            <a:endParaRPr lang="tr-TR" dirty="0"/>
          </a:p>
        </p:txBody>
      </p:sp>
      <p:sp>
        <p:nvSpPr>
          <p:cNvPr id="13" name="Metin kutusu 12"/>
          <p:cNvSpPr txBox="1"/>
          <p:nvPr/>
        </p:nvSpPr>
        <p:spPr>
          <a:xfrm>
            <a:off x="3977701" y="1323743"/>
            <a:ext cx="4176464" cy="1200329"/>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p>
            <a:pPr lvl="0" algn="r" rtl="1"/>
            <a:r>
              <a:rPr lang="fa-IR" dirty="0"/>
              <a:t>نمادهای زیر زمانی فعال می شوند که مربی به دانش آموز اجازه دهد صدا و تصویر را در درس زنده روشن کند. با این نمادها دانش آموز می تواند صدا و تصویر را در طول درس زنده به اشتراک بگذارد.</a:t>
            </a:r>
            <a:endParaRPr lang="en-US" dirty="0"/>
          </a:p>
        </p:txBody>
      </p:sp>
      <p:pic>
        <p:nvPicPr>
          <p:cNvPr id="20" name="Resim 19"/>
          <p:cNvPicPr>
            <a:picLocks noChangeAspect="1"/>
          </p:cNvPicPr>
          <p:nvPr/>
        </p:nvPicPr>
        <p:blipFill rotWithShape="1">
          <a:blip r:embed="rId4">
            <a:extLst>
              <a:ext uri="{28A0092B-C50C-407E-A947-70E740481C1C}">
                <a14:useLocalDpi xmlns:a14="http://schemas.microsoft.com/office/drawing/2010/main" val="0"/>
              </a:ext>
            </a:extLst>
          </a:blip>
          <a:srcRect t="14429" b="55336"/>
          <a:stretch/>
        </p:blipFill>
        <p:spPr>
          <a:xfrm>
            <a:off x="613529" y="3887188"/>
            <a:ext cx="2678366" cy="1270004"/>
          </a:xfrm>
          <a:prstGeom prst="rect">
            <a:avLst/>
          </a:prstGeom>
          <a:ln>
            <a:noFill/>
          </a:ln>
          <a:effectLst>
            <a:outerShdw blurRad="292100" dist="139700" dir="2700000" algn="tl" rotWithShape="0">
              <a:srgbClr val="333333">
                <a:alpha val="65000"/>
              </a:srgbClr>
            </a:outerShdw>
          </a:effectLst>
        </p:spPr>
      </p:pic>
      <p:sp>
        <p:nvSpPr>
          <p:cNvPr id="24" name="Metin kutusu 23"/>
          <p:cNvSpPr txBox="1"/>
          <p:nvPr/>
        </p:nvSpPr>
        <p:spPr>
          <a:xfrm>
            <a:off x="3977701" y="3887188"/>
            <a:ext cx="4176464" cy="830997"/>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defPPr>
              <a:defRPr lang="tr-TR"/>
            </a:defPPr>
            <a:lvl1pPr>
              <a:defRPr sz="1600" b="1">
                <a:latin typeface="Times New Roman" panose="02020603050405020304" pitchFamily="18" charset="0"/>
                <a:cs typeface="Times New Roman" panose="02020603050405020304" pitchFamily="18" charset="0"/>
              </a:defRPr>
            </a:lvl1pPr>
          </a:lstStyle>
          <a:p>
            <a:pPr algn="r"/>
            <a:r>
              <a:rPr lang="fa-IR" dirty="0"/>
              <a:t> زمانی که دانشجو مجوز را دریافت کرد و صدا و تصویر خود را به اشتراک گذاشت، تصویر مدرس و دانشجو به صورت زیر خواهد بود.</a:t>
            </a:r>
            <a:endParaRPr lang="tr-TR" dirty="0"/>
          </a:p>
        </p:txBody>
      </p:sp>
      <p:pic>
        <p:nvPicPr>
          <p:cNvPr id="7" name="Resim 6"/>
          <p:cNvPicPr>
            <a:picLocks noChangeAspect="1"/>
          </p:cNvPicPr>
          <p:nvPr/>
        </p:nvPicPr>
        <p:blipFill rotWithShape="1">
          <a:blip r:embed="rId5"/>
          <a:srcRect r="19015"/>
          <a:stretch/>
        </p:blipFill>
        <p:spPr>
          <a:xfrm>
            <a:off x="614158" y="1329072"/>
            <a:ext cx="2677736" cy="462960"/>
          </a:xfrm>
          <a:prstGeom prst="rect">
            <a:avLst/>
          </a:prstGeom>
        </p:spPr>
      </p:pic>
      <p:cxnSp>
        <p:nvCxnSpPr>
          <p:cNvPr id="14" name="Düz Ok Bağlayıcısı 13"/>
          <p:cNvCxnSpPr/>
          <p:nvPr/>
        </p:nvCxnSpPr>
        <p:spPr>
          <a:xfrm flipH="1">
            <a:off x="1386505" y="1721694"/>
            <a:ext cx="1092" cy="527539"/>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5" name="Metin kutusu 14"/>
          <p:cNvSpPr txBox="1"/>
          <p:nvPr/>
        </p:nvSpPr>
        <p:spPr>
          <a:xfrm>
            <a:off x="613528" y="2273551"/>
            <a:ext cx="899592" cy="307777"/>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defPPr>
              <a:defRPr lang="tr-TR"/>
            </a:defPPr>
            <a:lvl1pPr>
              <a:defRPr sz="1400">
                <a:latin typeface="Times New Roman" panose="02020603050405020304" pitchFamily="18" charset="0"/>
                <a:cs typeface="Times New Roman" panose="02020603050405020304" pitchFamily="18" charset="0"/>
              </a:defRPr>
            </a:lvl1pPr>
          </a:lstStyle>
          <a:p>
            <a:r>
              <a:rPr lang="tr-TR" dirty="0"/>
              <a:t>Ses açılır</a:t>
            </a:r>
          </a:p>
        </p:txBody>
      </p:sp>
      <p:sp>
        <p:nvSpPr>
          <p:cNvPr id="16" name="Metin kutusu 15"/>
          <p:cNvSpPr txBox="1"/>
          <p:nvPr/>
        </p:nvSpPr>
        <p:spPr>
          <a:xfrm>
            <a:off x="2117169" y="2273551"/>
            <a:ext cx="1174725" cy="307777"/>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p>
            <a:r>
              <a:rPr lang="tr-TR" sz="1400" dirty="0">
                <a:latin typeface="Times New Roman" panose="02020603050405020304" pitchFamily="18" charset="0"/>
                <a:cs typeface="Times New Roman" panose="02020603050405020304" pitchFamily="18" charset="0"/>
              </a:rPr>
              <a:t>Kamera açılır</a:t>
            </a:r>
          </a:p>
        </p:txBody>
      </p:sp>
      <p:cxnSp>
        <p:nvCxnSpPr>
          <p:cNvPr id="18" name="Düz Ok Bağlayıcısı 17"/>
          <p:cNvCxnSpPr/>
          <p:nvPr/>
        </p:nvCxnSpPr>
        <p:spPr>
          <a:xfrm>
            <a:off x="2682649" y="1721694"/>
            <a:ext cx="0" cy="527539"/>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2" name="Dikdörtgen 21"/>
          <p:cNvSpPr/>
          <p:nvPr/>
        </p:nvSpPr>
        <p:spPr>
          <a:xfrm>
            <a:off x="1386505" y="1399343"/>
            <a:ext cx="1296144" cy="3224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1" name="Resim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53995" y="6342109"/>
            <a:ext cx="1584176" cy="347616"/>
          </a:xfrm>
          <a:prstGeom prst="rect">
            <a:avLst/>
          </a:prstGeom>
        </p:spPr>
      </p:pic>
    </p:spTree>
    <p:extLst>
      <p:ext uri="{BB962C8B-B14F-4D97-AF65-F5344CB8AC3E}">
        <p14:creationId xmlns:p14="http://schemas.microsoft.com/office/powerpoint/2010/main" val="276308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p:nvGrpSpPr>
        <p:grpSpPr>
          <a:xfrm>
            <a:off x="179512" y="1603674"/>
            <a:ext cx="4695825" cy="1411732"/>
            <a:chOff x="495895" y="1707800"/>
            <a:chExt cx="4695825" cy="1411732"/>
          </a:xfrm>
        </p:grpSpPr>
        <p:pic>
          <p:nvPicPr>
            <p:cNvPr id="2" name="Resim 1"/>
            <p:cNvPicPr>
              <a:picLocks noChangeAspect="1"/>
            </p:cNvPicPr>
            <p:nvPr/>
          </p:nvPicPr>
          <p:blipFill>
            <a:blip r:embed="rId3"/>
            <a:stretch>
              <a:fillRect/>
            </a:stretch>
          </p:blipFill>
          <p:spPr>
            <a:xfrm>
              <a:off x="495895" y="1709832"/>
              <a:ext cx="4695825" cy="1409700"/>
            </a:xfrm>
            <a:prstGeom prst="rect">
              <a:avLst/>
            </a:prstGeom>
          </p:spPr>
        </p:pic>
        <p:pic>
          <p:nvPicPr>
            <p:cNvPr id="21" name="Resim 22"/>
            <p:cNvPicPr>
              <a:picLocks noChangeAspect="1"/>
            </p:cNvPicPr>
            <p:nvPr/>
          </p:nvPicPr>
          <p:blipFill rotWithShape="1">
            <a:blip r:embed="rId4">
              <a:extLst>
                <a:ext uri="{28A0092B-C50C-407E-A947-70E740481C1C}">
                  <a14:useLocalDpi xmlns:a14="http://schemas.microsoft.com/office/drawing/2010/main" val="0"/>
                </a:ext>
              </a:extLst>
            </a:blip>
            <a:srcRect l="1873" t="-1" r="76367" b="94846"/>
            <a:stretch/>
          </p:blipFill>
          <p:spPr bwMode="auto">
            <a:xfrm>
              <a:off x="550739" y="1707800"/>
              <a:ext cx="2509093" cy="353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Resim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6282531"/>
            <a:ext cx="407194" cy="407194"/>
          </a:xfrm>
          <a:prstGeom prst="rect">
            <a:avLst/>
          </a:prstGeom>
        </p:spPr>
      </p:pic>
      <p:sp>
        <p:nvSpPr>
          <p:cNvPr id="6" name="Metin kutusu 5"/>
          <p:cNvSpPr txBox="1"/>
          <p:nvPr/>
        </p:nvSpPr>
        <p:spPr>
          <a:xfrm>
            <a:off x="0" y="145981"/>
            <a:ext cx="9180512" cy="369332"/>
          </a:xfrm>
          <a:prstGeom prst="rect">
            <a:avLst/>
          </a:prstGeom>
        </p:spPr>
        <p:style>
          <a:lnRef idx="0">
            <a:scrgbClr r="0" g="0" b="0"/>
          </a:lnRef>
          <a:fillRef idx="1001">
            <a:schemeClr val="dk2"/>
          </a:fillRef>
          <a:effectRef idx="0">
            <a:scrgbClr r="0" g="0" b="0"/>
          </a:effectRef>
          <a:fontRef idx="major"/>
        </p:style>
        <p:txBody>
          <a:bodyPr wrap="square" rtlCol="0">
            <a:spAutoFit/>
          </a:bodyPr>
          <a:lstStyle>
            <a:defPPr>
              <a:defRPr lang="tr-TR"/>
            </a:defPPr>
            <a:lvl1pPr algn="ctr">
              <a:defRPr b="1">
                <a:solidFill>
                  <a:schemeClr val="bg1"/>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tr-TR" dirty="0"/>
              <a:t>ÖĞRENME YÖNETİM SİSTEMİ SANAL SINIFA(CANLI DERSE) BAĞLANMA</a:t>
            </a:r>
          </a:p>
        </p:txBody>
      </p:sp>
      <p:sp>
        <p:nvSpPr>
          <p:cNvPr id="22" name="Metin kutusu 21"/>
          <p:cNvSpPr txBox="1"/>
          <p:nvPr/>
        </p:nvSpPr>
        <p:spPr>
          <a:xfrm>
            <a:off x="53752" y="692696"/>
            <a:ext cx="9036496" cy="646331"/>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p>
            <a:pPr lvl="0" rtl="1"/>
            <a:r>
              <a:rPr lang="fa-IR" dirty="0"/>
              <a:t>اگر استاد به دانش آموز اجازه دهد تا صفحه یا سندی را در طول درس زنده به اشتراک بگذارد، گزینه اشتراک گذاری صفحه من به صورت زیر در صفحه دانش آموز ظاهر می شود.</a:t>
            </a:r>
            <a:endParaRPr lang="en-US" dirty="0"/>
          </a:p>
        </p:txBody>
      </p:sp>
      <p:cxnSp>
        <p:nvCxnSpPr>
          <p:cNvPr id="23" name="Düz Ok Bağlayıcısı 22"/>
          <p:cNvCxnSpPr/>
          <p:nvPr/>
        </p:nvCxnSpPr>
        <p:spPr>
          <a:xfrm>
            <a:off x="3228444" y="2641646"/>
            <a:ext cx="2231928" cy="2375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6" name="Metin kutusu 25"/>
          <p:cNvSpPr txBox="1"/>
          <p:nvPr/>
        </p:nvSpPr>
        <p:spPr>
          <a:xfrm>
            <a:off x="5522421" y="2257708"/>
            <a:ext cx="2866003" cy="523220"/>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p>
            <a:r>
              <a:rPr lang="tr-TR" sz="1400" dirty="0">
                <a:latin typeface="Times New Roman" panose="02020603050405020304" pitchFamily="18" charset="0"/>
                <a:cs typeface="Times New Roman" panose="02020603050405020304" pitchFamily="18" charset="0"/>
              </a:rPr>
              <a:t>Butona tıkladıktan sonra aşağıdaki seçenekler gelecektir.</a:t>
            </a:r>
          </a:p>
        </p:txBody>
      </p:sp>
      <p:pic>
        <p:nvPicPr>
          <p:cNvPr id="28" name="Resim 27"/>
          <p:cNvPicPr>
            <a:picLocks noChangeAspect="1"/>
          </p:cNvPicPr>
          <p:nvPr/>
        </p:nvPicPr>
        <p:blipFill rotWithShape="1">
          <a:blip r:embed="rId6">
            <a:extLst>
              <a:ext uri="{28A0092B-C50C-407E-A947-70E740481C1C}">
                <a14:useLocalDpi xmlns:a14="http://schemas.microsoft.com/office/drawing/2010/main" val="0"/>
              </a:ext>
            </a:extLst>
          </a:blip>
          <a:srcRect l="2003" t="67947" r="67575" b="23947"/>
          <a:stretch/>
        </p:blipFill>
        <p:spPr>
          <a:xfrm>
            <a:off x="323528" y="3734265"/>
            <a:ext cx="1872208" cy="288032"/>
          </a:xfrm>
          <a:prstGeom prst="rect">
            <a:avLst/>
          </a:prstGeom>
          <a:ln>
            <a:noFill/>
          </a:ln>
          <a:effectLst>
            <a:outerShdw blurRad="292100" dist="139700" dir="2700000" algn="tl" rotWithShape="0">
              <a:srgbClr val="333333">
                <a:alpha val="65000"/>
              </a:srgbClr>
            </a:outerShdw>
          </a:effectLst>
        </p:spPr>
      </p:pic>
      <p:pic>
        <p:nvPicPr>
          <p:cNvPr id="33" name="Resim 32"/>
          <p:cNvPicPr>
            <a:picLocks noChangeAspect="1"/>
          </p:cNvPicPr>
          <p:nvPr/>
        </p:nvPicPr>
        <p:blipFill rotWithShape="1">
          <a:blip r:embed="rId6">
            <a:extLst>
              <a:ext uri="{28A0092B-C50C-407E-A947-70E740481C1C}">
                <a14:useLocalDpi xmlns:a14="http://schemas.microsoft.com/office/drawing/2010/main" val="0"/>
              </a:ext>
            </a:extLst>
          </a:blip>
          <a:srcRect l="2004" t="74981" r="68744" b="18940"/>
          <a:stretch/>
        </p:blipFill>
        <p:spPr>
          <a:xfrm>
            <a:off x="323528" y="4340175"/>
            <a:ext cx="1872208" cy="216025"/>
          </a:xfrm>
          <a:prstGeom prst="rect">
            <a:avLst/>
          </a:prstGeom>
          <a:ln>
            <a:noFill/>
          </a:ln>
          <a:effectLst>
            <a:outerShdw blurRad="292100" dist="139700" dir="2700000" algn="tl" rotWithShape="0">
              <a:srgbClr val="333333">
                <a:alpha val="65000"/>
              </a:srgbClr>
            </a:outerShdw>
          </a:effectLst>
        </p:spPr>
      </p:pic>
      <p:pic>
        <p:nvPicPr>
          <p:cNvPr id="34" name="Resim 33"/>
          <p:cNvPicPr>
            <a:picLocks noChangeAspect="1"/>
          </p:cNvPicPr>
          <p:nvPr/>
        </p:nvPicPr>
        <p:blipFill rotWithShape="1">
          <a:blip r:embed="rId6">
            <a:extLst>
              <a:ext uri="{28A0092B-C50C-407E-A947-70E740481C1C}">
                <a14:useLocalDpi xmlns:a14="http://schemas.microsoft.com/office/drawing/2010/main" val="0"/>
              </a:ext>
            </a:extLst>
          </a:blip>
          <a:srcRect l="2004" t="81060" r="68744" b="12862"/>
          <a:stretch/>
        </p:blipFill>
        <p:spPr>
          <a:xfrm>
            <a:off x="310992" y="4943170"/>
            <a:ext cx="1872208" cy="216024"/>
          </a:xfrm>
          <a:prstGeom prst="rect">
            <a:avLst/>
          </a:prstGeom>
          <a:ln>
            <a:noFill/>
          </a:ln>
          <a:effectLst>
            <a:outerShdw blurRad="292100" dist="139700" dir="2700000" algn="tl" rotWithShape="0">
              <a:srgbClr val="333333">
                <a:alpha val="65000"/>
              </a:srgbClr>
            </a:outerShdw>
          </a:effectLst>
        </p:spPr>
      </p:pic>
      <p:cxnSp>
        <p:nvCxnSpPr>
          <p:cNvPr id="36" name="Düz Ok Bağlayıcısı 35"/>
          <p:cNvCxnSpPr/>
          <p:nvPr/>
        </p:nvCxnSpPr>
        <p:spPr>
          <a:xfrm>
            <a:off x="2267744" y="3878281"/>
            <a:ext cx="648072"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38" name="Düz Ok Bağlayıcısı 37"/>
          <p:cNvCxnSpPr/>
          <p:nvPr/>
        </p:nvCxnSpPr>
        <p:spPr>
          <a:xfrm>
            <a:off x="2267744" y="4437112"/>
            <a:ext cx="648072"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41" name="Düz Ok Bağlayıcısı 40"/>
          <p:cNvCxnSpPr/>
          <p:nvPr/>
        </p:nvCxnSpPr>
        <p:spPr>
          <a:xfrm>
            <a:off x="2267744" y="5023527"/>
            <a:ext cx="648072"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42" name="Metin kutusu 41"/>
          <p:cNvSpPr txBox="1"/>
          <p:nvPr/>
        </p:nvSpPr>
        <p:spPr>
          <a:xfrm>
            <a:off x="3059832" y="3672477"/>
            <a:ext cx="5975639" cy="523220"/>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defPPr>
              <a:defRPr lang="tr-TR"/>
            </a:defPPr>
            <a:lvl1pPr>
              <a:defRPr sz="1400">
                <a:latin typeface="Times New Roman" panose="02020603050405020304" pitchFamily="18" charset="0"/>
                <a:cs typeface="Times New Roman" panose="02020603050405020304" pitchFamily="18" charset="0"/>
              </a:defRPr>
            </a:lvl1pPr>
          </a:lstStyle>
          <a:p>
            <a:pPr algn="r" rtl="1"/>
            <a:r>
              <a:rPr lang="fa-IR" dirty="0"/>
              <a:t>پس از کلیک بر روی دکمه، گزینه های زیر ظاهر می شوند</a:t>
            </a:r>
            <a:endParaRPr lang="en-US" dirty="0"/>
          </a:p>
          <a:p>
            <a:pPr algn="r" rtl="1"/>
            <a:r>
              <a:rPr lang="fa-IR" dirty="0"/>
              <a:t>برای به اشتراک گذاشتن صفحه نمایش کامپیوتر در درس زنده استفاده می شود.</a:t>
            </a:r>
            <a:endParaRPr lang="en-US" dirty="0"/>
          </a:p>
        </p:txBody>
      </p:sp>
      <p:sp>
        <p:nvSpPr>
          <p:cNvPr id="43" name="Metin kutusu 42"/>
          <p:cNvSpPr txBox="1"/>
          <p:nvPr/>
        </p:nvSpPr>
        <p:spPr>
          <a:xfrm>
            <a:off x="3059832" y="4296090"/>
            <a:ext cx="5832648" cy="523220"/>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defPPr>
              <a:defRPr lang="tr-TR"/>
            </a:defPPr>
            <a:lvl1pPr>
              <a:defRPr sz="1400">
                <a:latin typeface="Times New Roman" panose="02020603050405020304" pitchFamily="18" charset="0"/>
                <a:cs typeface="Times New Roman" panose="02020603050405020304" pitchFamily="18" charset="0"/>
              </a:defRPr>
            </a:lvl1pPr>
          </a:lstStyle>
          <a:p>
            <a:pPr algn="r" rtl="1"/>
            <a:r>
              <a:rPr lang="fa-IR" dirty="0"/>
              <a:t>برای به اشتراک گذاری فایل ها (</a:t>
            </a:r>
            <a:r>
              <a:rPr lang="en-US" dirty="0"/>
              <a:t>Presentation</a:t>
            </a:r>
            <a:r>
              <a:rPr lang="fa-IR" dirty="0"/>
              <a:t>، </a:t>
            </a:r>
            <a:r>
              <a:rPr lang="en-US" dirty="0"/>
              <a:t>Word</a:t>
            </a:r>
            <a:r>
              <a:rPr lang="fa-IR" dirty="0"/>
              <a:t>، </a:t>
            </a:r>
            <a:r>
              <a:rPr lang="en-US" dirty="0"/>
              <a:t>PDF</a:t>
            </a:r>
            <a:r>
              <a:rPr lang="fa-IR" dirty="0"/>
              <a:t>) در درس های آنلاین استفاده می شود</a:t>
            </a:r>
            <a:endParaRPr lang="en-US" dirty="0"/>
          </a:p>
        </p:txBody>
      </p:sp>
      <p:sp>
        <p:nvSpPr>
          <p:cNvPr id="44" name="Metin kutusu 43"/>
          <p:cNvSpPr txBox="1"/>
          <p:nvPr/>
        </p:nvSpPr>
        <p:spPr>
          <a:xfrm>
            <a:off x="3059832" y="4888363"/>
            <a:ext cx="5328592" cy="307777"/>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defPPr>
              <a:defRPr lang="tr-TR"/>
            </a:defPPr>
            <a:lvl1pPr>
              <a:defRPr sz="1400">
                <a:latin typeface="Times New Roman" panose="02020603050405020304" pitchFamily="18" charset="0"/>
                <a:cs typeface="Times New Roman" panose="02020603050405020304" pitchFamily="18" charset="0"/>
              </a:defRPr>
            </a:lvl1pPr>
          </a:lstStyle>
          <a:p>
            <a:pPr algn="r" rtl="1"/>
            <a:r>
              <a:rPr lang="fa-IR" dirty="0"/>
              <a:t>برای به اشتراک گذاشتن تخته سفید (صفحه نقاشی) در طول درس آنلاین استفاده می شود.</a:t>
            </a:r>
            <a:endParaRPr lang="en-US" dirty="0"/>
          </a:p>
        </p:txBody>
      </p:sp>
      <p:sp>
        <p:nvSpPr>
          <p:cNvPr id="17" name="Dikdörtgen 16"/>
          <p:cNvSpPr/>
          <p:nvPr/>
        </p:nvSpPr>
        <p:spPr>
          <a:xfrm>
            <a:off x="179512" y="2333577"/>
            <a:ext cx="3053479"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5" name="Resim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53995" y="6342109"/>
            <a:ext cx="1584176" cy="347616"/>
          </a:xfrm>
          <a:prstGeom prst="rect">
            <a:avLst/>
          </a:prstGeom>
        </p:spPr>
      </p:pic>
    </p:spTree>
    <p:extLst>
      <p:ext uri="{BB962C8B-B14F-4D97-AF65-F5344CB8AC3E}">
        <p14:creationId xmlns:p14="http://schemas.microsoft.com/office/powerpoint/2010/main" val="3938775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etin kutusu 13"/>
          <p:cNvSpPr txBox="1"/>
          <p:nvPr/>
        </p:nvSpPr>
        <p:spPr>
          <a:xfrm>
            <a:off x="755576" y="1700808"/>
            <a:ext cx="7776864" cy="3139321"/>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p>
            <a:pPr marL="285750" lvl="0" indent="-285750" algn="r" rtl="1">
              <a:buFont typeface="Arial" panose="020B0604020202020204" pitchFamily="34" charset="0"/>
              <a:buChar char="•"/>
            </a:pPr>
            <a:r>
              <a:rPr lang="fa-IR"/>
              <a:t>سیستم مدیریت یادگیری (</a:t>
            </a:r>
            <a:r>
              <a:rPr lang="tr-TR"/>
              <a:t>ÖYS</a:t>
            </a:r>
            <a:r>
              <a:rPr lang="fa-IR"/>
              <a:t>) یک پلتفرم آنلاین است که فعالیت های مختلفی مانند مطالب آموزشی، تکالیف، انجمن ها، امتحانات و بازخورد برای فعالیت هایی که انجام داده اند را برای دانش آموزان فراهم می کند.</a:t>
            </a:r>
            <a:endParaRPr lang="en-US"/>
          </a:p>
          <a:p>
            <a:pPr marL="285750" lvl="0" indent="-285750" algn="r" rtl="1">
              <a:buFont typeface="Arial" panose="020B0604020202020204" pitchFamily="34" charset="0"/>
              <a:buChar char="•"/>
            </a:pPr>
            <a:r>
              <a:rPr lang="fa-IR"/>
              <a:t>دانش آموزان این فرصت را دارند که در هر زمان و هر کجا که بخواهند به مواد درسی و سایر فعالیت ها در سیستم مدیریت یادگیری دسترسی داشته باشند.</a:t>
            </a:r>
            <a:endParaRPr lang="en-US"/>
          </a:p>
          <a:p>
            <a:pPr marL="285750" lvl="0" indent="-285750" algn="r" rtl="1">
              <a:buFont typeface="Arial" panose="020B0604020202020204" pitchFamily="34" charset="0"/>
              <a:buChar char="•"/>
            </a:pPr>
            <a:r>
              <a:rPr lang="fa-IR"/>
              <a:t>با سیستم مدیریت یادگیری، دانش آموزان می توانند با معلمان ارتباط برقرار کنند.</a:t>
            </a:r>
            <a:endParaRPr lang="en-US"/>
          </a:p>
          <a:p>
            <a:pPr marL="285750" lvl="0" indent="-285750" algn="r" rtl="1">
              <a:buFont typeface="Arial" panose="020B0604020202020204" pitchFamily="34" charset="0"/>
              <a:buChar char="•"/>
            </a:pPr>
            <a:r>
              <a:rPr lang="fa-IR"/>
              <a:t>سیستم مدیریت یادگیری </a:t>
            </a:r>
            <a:r>
              <a:rPr lang="en-US"/>
              <a:t>Arel LMS</a:t>
            </a:r>
            <a:r>
              <a:rPr lang="fa-IR"/>
              <a:t> پلتفرمی است که فعالیت هایی مانند منابع، امتحانات و تکالیف مربوط به دوره هایی را که آنها آموزش از راه دور می گذرانند، در اختیار دانش آموزان قرار می دهد.</a:t>
            </a:r>
            <a:endParaRPr lang="en-US"/>
          </a:p>
          <a:p>
            <a:pPr marL="285750" lvl="0" indent="-285750" algn="r" rtl="1">
              <a:buFont typeface="Arial" panose="020B0604020202020204" pitchFamily="34" charset="0"/>
              <a:buChar char="•"/>
            </a:pPr>
            <a:r>
              <a:rPr lang="fa-IR"/>
              <a:t>سیستم مدیریت یادگیری سیستمی متفاوت از اتوماسیون دانش آموز است و ساختاری است که دانش آموز در آن فعالیت های یادگیری را برای یادگیری انجام می دهد.</a:t>
            </a:r>
            <a:endParaRPr lang="en-US"/>
          </a:p>
        </p:txBody>
      </p:sp>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282531"/>
            <a:ext cx="407194" cy="407194"/>
          </a:xfrm>
          <a:prstGeom prst="rect">
            <a:avLst/>
          </a:prstGeom>
        </p:spPr>
      </p:pic>
      <p:sp>
        <p:nvSpPr>
          <p:cNvPr id="13" name="Metin kutusu 12"/>
          <p:cNvSpPr txBox="1"/>
          <p:nvPr/>
        </p:nvSpPr>
        <p:spPr>
          <a:xfrm>
            <a:off x="0" y="145981"/>
            <a:ext cx="9144000" cy="400110"/>
          </a:xfrm>
          <a:prstGeom prst="rect">
            <a:avLst/>
          </a:prstGeom>
        </p:spPr>
        <p:style>
          <a:lnRef idx="0">
            <a:scrgbClr r="0" g="0" b="0"/>
          </a:lnRef>
          <a:fillRef idx="1001">
            <a:schemeClr val="dk2"/>
          </a:fillRef>
          <a:effectRef idx="0">
            <a:scrgbClr r="0" g="0" b="0"/>
          </a:effectRef>
          <a:fontRef idx="major"/>
        </p:style>
        <p:txBody>
          <a:bodyPr wrap="square" rtlCol="0">
            <a:spAutoFit/>
          </a:bodyPr>
          <a:lstStyle/>
          <a:p>
            <a:pPr algn="ctr"/>
            <a:r>
              <a:rPr lang="fa-IR" sz="2000" b="1" dirty="0">
                <a:solidFill>
                  <a:schemeClr val="bg1"/>
                </a:solidFill>
                <a:effectLst>
                  <a:outerShdw blurRad="38100" dist="38100" dir="2700000" algn="tl">
                    <a:srgbClr val="000000">
                      <a:alpha val="43137"/>
                    </a:srgbClr>
                  </a:outerShdw>
                </a:effectLst>
                <a:latin typeface="Times New Roman" panose="02020603050405020304" pitchFamily="18" charset="0"/>
              </a:rPr>
              <a:t>	اطلاعات اولیه در مورد سیستم مدیریت یادگیری </a:t>
            </a:r>
            <a:endParaRPr lang="tr-TR" sz="2000" b="1" dirty="0">
              <a:solidFill>
                <a:schemeClr val="bg1"/>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endParaRPr>
          </a:p>
        </p:txBody>
      </p:sp>
      <p:sp>
        <p:nvSpPr>
          <p:cNvPr id="15" name="Metin kutusu 14"/>
          <p:cNvSpPr txBox="1"/>
          <p:nvPr/>
        </p:nvSpPr>
        <p:spPr>
          <a:xfrm>
            <a:off x="3059832" y="980728"/>
            <a:ext cx="3168352" cy="369332"/>
          </a:xfrm>
          <a:prstGeom prst="rect">
            <a:avLst/>
          </a:prstGeom>
        </p:spPr>
        <p:style>
          <a:lnRef idx="1">
            <a:schemeClr val="accent1"/>
          </a:lnRef>
          <a:fillRef idx="1001">
            <a:schemeClr val="dk2"/>
          </a:fillRef>
          <a:effectRef idx="2">
            <a:schemeClr val="accent1"/>
          </a:effectRef>
          <a:fontRef idx="minor">
            <a:schemeClr val="lt1"/>
          </a:fontRef>
        </p:style>
        <p:txBody>
          <a:bodyPr wrap="square" rtlCol="0">
            <a:spAutoFit/>
          </a:bodyPr>
          <a:lstStyle/>
          <a:p>
            <a:pPr algn="ctr"/>
            <a:r>
              <a:rPr lang="fa-IR" dirty="0" smtClean="0">
                <a:latin typeface="Times New Roman" panose="02020603050405020304" pitchFamily="18" charset="0"/>
                <a:cs typeface="Times New Roman" panose="02020603050405020304" pitchFamily="18" charset="0"/>
              </a:rPr>
              <a:t>سیستم </a:t>
            </a:r>
            <a:r>
              <a:rPr lang="fa-IR" dirty="0">
                <a:latin typeface="Times New Roman" panose="02020603050405020304" pitchFamily="18" charset="0"/>
                <a:cs typeface="Times New Roman" panose="02020603050405020304" pitchFamily="18" charset="0"/>
              </a:rPr>
              <a:t>مدیریت یادگیری </a:t>
            </a:r>
            <a:endParaRPr lang="tr-TR" dirty="0">
              <a:latin typeface="Times New Roman" panose="02020603050405020304" pitchFamily="18" charset="0"/>
              <a:cs typeface="Times New Roman" panose="02020603050405020304" pitchFamily="18" charset="0"/>
            </a:endParaRPr>
          </a:p>
        </p:txBody>
      </p:sp>
      <p:pic>
        <p:nvPicPr>
          <p:cNvPr id="12" name="Resim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3995" y="6342109"/>
            <a:ext cx="1584176" cy="347616"/>
          </a:xfrm>
          <a:prstGeom prst="rect">
            <a:avLst/>
          </a:prstGeom>
        </p:spPr>
      </p:pic>
    </p:spTree>
    <p:extLst>
      <p:ext uri="{BB962C8B-B14F-4D97-AF65-F5344CB8AC3E}">
        <p14:creationId xmlns:p14="http://schemas.microsoft.com/office/powerpoint/2010/main" val="3448650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p:cNvSpPr txBox="1">
            <a:spLocks/>
          </p:cNvSpPr>
          <p:nvPr/>
        </p:nvSpPr>
        <p:spPr>
          <a:xfrm>
            <a:off x="0" y="167800"/>
            <a:ext cx="9144000" cy="384721"/>
          </a:xfrm>
          <a:prstGeom prst="rect">
            <a:avLst/>
          </a:prstGeom>
        </p:spPr>
        <p:style>
          <a:lnRef idx="0">
            <a:scrgbClr r="0" g="0" b="0"/>
          </a:lnRef>
          <a:fillRef idx="1001">
            <a:schemeClr val="dk2"/>
          </a:fillRef>
          <a:effectRef idx="0">
            <a:scrgbClr r="0" g="0" b="0"/>
          </a:effectRef>
          <a:fontRef idx="major"/>
        </p:style>
        <p:txBody>
          <a:bodyPr wrap="square" lIns="0" tIns="0" rIns="0" bIns="0">
            <a:spAutoFit/>
          </a:bodyPr>
          <a:lstStyle>
            <a:lvl1pPr>
              <a:defRPr sz="2500" b="1" i="0">
                <a:solidFill>
                  <a:srgbClr val="404040"/>
                </a:solidFill>
                <a:latin typeface="Arial"/>
                <a:ea typeface="+mj-ea"/>
                <a:cs typeface="Arial"/>
              </a:defRPr>
            </a:lvl1pPr>
          </a:lstStyle>
          <a:p>
            <a:pPr algn="ctr"/>
            <a:r>
              <a:rPr lang="fa-IR" dirty="0">
                <a:solidFill>
                  <a:schemeClr val="bg1"/>
                </a:solidFill>
              </a:rPr>
              <a:t>اشتراک گذاری صفحه در کلاس مجازی</a:t>
            </a:r>
            <a:endParaRPr lang="tr-TR" sz="2400" kern="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Metin kutusu 9"/>
          <p:cNvSpPr txBox="1"/>
          <p:nvPr/>
        </p:nvSpPr>
        <p:spPr>
          <a:xfrm>
            <a:off x="152401" y="973177"/>
            <a:ext cx="8885770" cy="1200329"/>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p>
            <a:pPr algn="r"/>
            <a:r>
              <a:rPr lang="fa-IR" dirty="0"/>
              <a:t>برای به اشتراک گذاشتن صفحه نمایش در درس، روی دکمه "صفحه نمایش" مانند تصویر کلیک کنید تا صفحه نمایش رایانه ای که ما در </a:t>
            </a:r>
            <a:r>
              <a:rPr lang="en-US" dirty="0"/>
              <a:t>Adobe Connect</a:t>
            </a:r>
            <a:r>
              <a:rPr lang="fa-IR" dirty="0"/>
              <a:t> درس آنلاین را روی آن انجام می دهیم به اشتراک گذاشته شود. در پنجره ای که باز می شود، اگر صفحه ای که می خواهیم به اشتراک بگذاریم، صفحه دسکتاپ ما است، روی تب "</a:t>
            </a:r>
            <a:r>
              <a:rPr lang="en-US" dirty="0"/>
              <a:t>Desktop</a:t>
            </a:r>
            <a:r>
              <a:rPr lang="fa-IR" dirty="0"/>
              <a:t>" به صورت زیر کلیک کنید.</a:t>
            </a:r>
            <a:endParaRPr lang="tr-TR" sz="1600" dirty="0">
              <a:latin typeface="Times New Roman" panose="02020603050405020304" pitchFamily="18" charset="0"/>
              <a:cs typeface="Times New Roman" panose="02020603050405020304" pitchFamily="18" charset="0"/>
            </a:endParaRPr>
          </a:p>
        </p:txBody>
      </p:sp>
      <p:sp>
        <p:nvSpPr>
          <p:cNvPr id="14" name="object 9"/>
          <p:cNvSpPr/>
          <p:nvPr/>
        </p:nvSpPr>
        <p:spPr>
          <a:xfrm>
            <a:off x="423513" y="2867615"/>
            <a:ext cx="1758645" cy="595165"/>
          </a:xfrm>
          <a:prstGeom prst="rect">
            <a:avLst/>
          </a:prstGeom>
          <a:blipFill>
            <a:blip r:embed="rId3" cstate="print"/>
            <a:stretch>
              <a:fillRect/>
            </a:stretch>
          </a:blipFill>
        </p:spPr>
        <p:txBody>
          <a:bodyPr wrap="square" lIns="0" tIns="0" rIns="0" bIns="0" rtlCol="0"/>
          <a:lstStyle/>
          <a:p>
            <a:endParaRPr/>
          </a:p>
        </p:txBody>
      </p:sp>
      <p:pic>
        <p:nvPicPr>
          <p:cNvPr id="22" name="Resim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6282531"/>
            <a:ext cx="407194" cy="407194"/>
          </a:xfrm>
          <a:prstGeom prst="rect">
            <a:avLst/>
          </a:prstGeom>
        </p:spPr>
      </p:pic>
      <p:pic>
        <p:nvPicPr>
          <p:cNvPr id="6" name="Resim 5"/>
          <p:cNvPicPr>
            <a:picLocks noChangeAspect="1"/>
          </p:cNvPicPr>
          <p:nvPr/>
        </p:nvPicPr>
        <p:blipFill rotWithShape="1">
          <a:blip r:embed="rId5">
            <a:extLst>
              <a:ext uri="{28A0092B-C50C-407E-A947-70E740481C1C}">
                <a14:useLocalDpi xmlns:a14="http://schemas.microsoft.com/office/drawing/2010/main" val="0"/>
              </a:ext>
            </a:extLst>
          </a:blip>
          <a:srcRect r="41667" b="48000"/>
          <a:stretch/>
        </p:blipFill>
        <p:spPr>
          <a:xfrm>
            <a:off x="4932040" y="2300768"/>
            <a:ext cx="3600400" cy="2568392"/>
          </a:xfrm>
          <a:prstGeom prst="rect">
            <a:avLst/>
          </a:prstGeom>
        </p:spPr>
      </p:pic>
      <p:grpSp>
        <p:nvGrpSpPr>
          <p:cNvPr id="8" name="Grup 7"/>
          <p:cNvGrpSpPr/>
          <p:nvPr/>
        </p:nvGrpSpPr>
        <p:grpSpPr>
          <a:xfrm>
            <a:off x="539552" y="2305300"/>
            <a:ext cx="3784464" cy="1411732"/>
            <a:chOff x="745642" y="2034333"/>
            <a:chExt cx="3784464" cy="1411732"/>
          </a:xfrm>
        </p:grpSpPr>
        <p:grpSp>
          <p:nvGrpSpPr>
            <p:cNvPr id="32" name="Grup 31"/>
            <p:cNvGrpSpPr/>
            <p:nvPr/>
          </p:nvGrpSpPr>
          <p:grpSpPr>
            <a:xfrm>
              <a:off x="745642" y="2034333"/>
              <a:ext cx="3784464" cy="1411732"/>
              <a:chOff x="495895" y="1707800"/>
              <a:chExt cx="4695825" cy="1411732"/>
            </a:xfrm>
          </p:grpSpPr>
          <p:pic>
            <p:nvPicPr>
              <p:cNvPr id="33" name="Resim 32"/>
              <p:cNvPicPr>
                <a:picLocks noChangeAspect="1"/>
              </p:cNvPicPr>
              <p:nvPr/>
            </p:nvPicPr>
            <p:blipFill>
              <a:blip r:embed="rId6"/>
              <a:stretch>
                <a:fillRect/>
              </a:stretch>
            </p:blipFill>
            <p:spPr>
              <a:xfrm>
                <a:off x="495895" y="1709832"/>
                <a:ext cx="4695825" cy="1409700"/>
              </a:xfrm>
              <a:prstGeom prst="rect">
                <a:avLst/>
              </a:prstGeom>
            </p:spPr>
          </p:pic>
          <p:pic>
            <p:nvPicPr>
              <p:cNvPr id="34" name="Resim 22"/>
              <p:cNvPicPr>
                <a:picLocks noChangeAspect="1"/>
              </p:cNvPicPr>
              <p:nvPr/>
            </p:nvPicPr>
            <p:blipFill rotWithShape="1">
              <a:blip r:embed="rId7">
                <a:extLst>
                  <a:ext uri="{28A0092B-C50C-407E-A947-70E740481C1C}">
                    <a14:useLocalDpi xmlns:a14="http://schemas.microsoft.com/office/drawing/2010/main" val="0"/>
                  </a:ext>
                </a:extLst>
              </a:blip>
              <a:srcRect l="1873" t="-1" r="76367" b="94846"/>
              <a:stretch/>
            </p:blipFill>
            <p:spPr bwMode="auto">
              <a:xfrm>
                <a:off x="550739" y="1707800"/>
                <a:ext cx="2509093" cy="353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object 10"/>
            <p:cNvSpPr/>
            <p:nvPr/>
          </p:nvSpPr>
          <p:spPr>
            <a:xfrm>
              <a:off x="766384" y="2793355"/>
              <a:ext cx="583704" cy="320382"/>
            </a:xfrm>
            <a:custGeom>
              <a:avLst/>
              <a:gdLst/>
              <a:ahLst/>
              <a:cxnLst/>
              <a:rect l="l" t="t" r="r" b="b"/>
              <a:pathLst>
                <a:path w="1353820" h="283845">
                  <a:moveTo>
                    <a:pt x="0" y="47243"/>
                  </a:moveTo>
                  <a:lnTo>
                    <a:pt x="3720" y="28878"/>
                  </a:lnTo>
                  <a:lnTo>
                    <a:pt x="13858" y="13858"/>
                  </a:lnTo>
                  <a:lnTo>
                    <a:pt x="28878" y="3720"/>
                  </a:lnTo>
                  <a:lnTo>
                    <a:pt x="47243" y="0"/>
                  </a:lnTo>
                  <a:lnTo>
                    <a:pt x="1306067" y="0"/>
                  </a:lnTo>
                  <a:lnTo>
                    <a:pt x="1324433" y="3720"/>
                  </a:lnTo>
                  <a:lnTo>
                    <a:pt x="1339453" y="13858"/>
                  </a:lnTo>
                  <a:lnTo>
                    <a:pt x="1349591" y="28878"/>
                  </a:lnTo>
                  <a:lnTo>
                    <a:pt x="1353311" y="47243"/>
                  </a:lnTo>
                  <a:lnTo>
                    <a:pt x="1353311" y="236219"/>
                  </a:lnTo>
                  <a:lnTo>
                    <a:pt x="1349591" y="254585"/>
                  </a:lnTo>
                  <a:lnTo>
                    <a:pt x="1339453" y="269605"/>
                  </a:lnTo>
                  <a:lnTo>
                    <a:pt x="1324433" y="279743"/>
                  </a:lnTo>
                  <a:lnTo>
                    <a:pt x="1306067" y="283463"/>
                  </a:lnTo>
                  <a:lnTo>
                    <a:pt x="47243" y="283463"/>
                  </a:lnTo>
                  <a:lnTo>
                    <a:pt x="28878" y="279743"/>
                  </a:lnTo>
                  <a:lnTo>
                    <a:pt x="13858" y="269605"/>
                  </a:lnTo>
                  <a:lnTo>
                    <a:pt x="3720" y="254585"/>
                  </a:lnTo>
                  <a:lnTo>
                    <a:pt x="0" y="236219"/>
                  </a:lnTo>
                  <a:lnTo>
                    <a:pt x="0" y="47243"/>
                  </a:lnTo>
                  <a:close/>
                </a:path>
              </a:pathLst>
            </a:custGeom>
            <a:ln w="38100">
              <a:solidFill>
                <a:srgbClr val="C00000"/>
              </a:solidFill>
            </a:ln>
          </p:spPr>
          <p:txBody>
            <a:bodyPr wrap="square" lIns="0" tIns="0" rIns="0" bIns="0" rtlCol="0"/>
            <a:lstStyle/>
            <a:p>
              <a:endParaRPr/>
            </a:p>
          </p:txBody>
        </p:sp>
      </p:grpSp>
      <p:sp>
        <p:nvSpPr>
          <p:cNvPr id="35" name="object 10"/>
          <p:cNvSpPr/>
          <p:nvPr/>
        </p:nvSpPr>
        <p:spPr>
          <a:xfrm>
            <a:off x="4948345" y="2482525"/>
            <a:ext cx="493133" cy="249464"/>
          </a:xfrm>
          <a:custGeom>
            <a:avLst/>
            <a:gdLst/>
            <a:ahLst/>
            <a:cxnLst/>
            <a:rect l="l" t="t" r="r" b="b"/>
            <a:pathLst>
              <a:path w="1353820" h="283845">
                <a:moveTo>
                  <a:pt x="0" y="47243"/>
                </a:moveTo>
                <a:lnTo>
                  <a:pt x="3720" y="28878"/>
                </a:lnTo>
                <a:lnTo>
                  <a:pt x="13858" y="13858"/>
                </a:lnTo>
                <a:lnTo>
                  <a:pt x="28878" y="3720"/>
                </a:lnTo>
                <a:lnTo>
                  <a:pt x="47243" y="0"/>
                </a:lnTo>
                <a:lnTo>
                  <a:pt x="1306067" y="0"/>
                </a:lnTo>
                <a:lnTo>
                  <a:pt x="1324433" y="3720"/>
                </a:lnTo>
                <a:lnTo>
                  <a:pt x="1339453" y="13858"/>
                </a:lnTo>
                <a:lnTo>
                  <a:pt x="1349591" y="28878"/>
                </a:lnTo>
                <a:lnTo>
                  <a:pt x="1353311" y="47243"/>
                </a:lnTo>
                <a:lnTo>
                  <a:pt x="1353311" y="236219"/>
                </a:lnTo>
                <a:lnTo>
                  <a:pt x="1349591" y="254585"/>
                </a:lnTo>
                <a:lnTo>
                  <a:pt x="1339453" y="269605"/>
                </a:lnTo>
                <a:lnTo>
                  <a:pt x="1324433" y="279743"/>
                </a:lnTo>
                <a:lnTo>
                  <a:pt x="1306067" y="283463"/>
                </a:lnTo>
                <a:lnTo>
                  <a:pt x="47243" y="283463"/>
                </a:lnTo>
                <a:lnTo>
                  <a:pt x="28878" y="279743"/>
                </a:lnTo>
                <a:lnTo>
                  <a:pt x="13858" y="269605"/>
                </a:lnTo>
                <a:lnTo>
                  <a:pt x="3720" y="254585"/>
                </a:lnTo>
                <a:lnTo>
                  <a:pt x="0" y="236219"/>
                </a:lnTo>
                <a:lnTo>
                  <a:pt x="0" y="47243"/>
                </a:lnTo>
                <a:close/>
              </a:path>
            </a:pathLst>
          </a:custGeom>
          <a:ln w="38100">
            <a:solidFill>
              <a:srgbClr val="C00000"/>
            </a:solidFill>
          </a:ln>
        </p:spPr>
        <p:txBody>
          <a:bodyPr wrap="square" lIns="0" tIns="0" rIns="0" bIns="0" rtlCol="0"/>
          <a:lstStyle/>
          <a:p>
            <a:endParaRPr/>
          </a:p>
        </p:txBody>
      </p:sp>
      <p:pic>
        <p:nvPicPr>
          <p:cNvPr id="16" name="Resim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53995" y="6342109"/>
            <a:ext cx="1584176" cy="347616"/>
          </a:xfrm>
          <a:prstGeom prst="rect">
            <a:avLst/>
          </a:prstGeom>
        </p:spPr>
      </p:pic>
    </p:spTree>
    <p:extLst>
      <p:ext uri="{BB962C8B-B14F-4D97-AF65-F5344CB8AC3E}">
        <p14:creationId xmlns:p14="http://schemas.microsoft.com/office/powerpoint/2010/main" val="3425875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Unvan 1"/>
          <p:cNvSpPr txBox="1">
            <a:spLocks/>
          </p:cNvSpPr>
          <p:nvPr/>
        </p:nvSpPr>
        <p:spPr>
          <a:xfrm>
            <a:off x="0" y="167800"/>
            <a:ext cx="9144000" cy="369332"/>
          </a:xfrm>
          <a:prstGeom prst="rect">
            <a:avLst/>
          </a:prstGeom>
        </p:spPr>
        <p:style>
          <a:lnRef idx="0">
            <a:scrgbClr r="0" g="0" b="0"/>
          </a:lnRef>
          <a:fillRef idx="1001">
            <a:schemeClr val="dk2"/>
          </a:fillRef>
          <a:effectRef idx="0">
            <a:scrgbClr r="0" g="0" b="0"/>
          </a:effectRef>
          <a:fontRef idx="major"/>
        </p:style>
        <p:txBody>
          <a:bodyPr wrap="square" lIns="0" tIns="0" rIns="0" bIns="0">
            <a:spAutoFit/>
          </a:bodyPr>
          <a:lstStyle>
            <a:lvl1pPr>
              <a:defRPr sz="2500" b="1" i="0">
                <a:solidFill>
                  <a:srgbClr val="404040"/>
                </a:solidFill>
                <a:latin typeface="Arial"/>
                <a:ea typeface="+mj-ea"/>
                <a:cs typeface="Arial"/>
              </a:defRPr>
            </a:lvl1pPr>
          </a:lstStyle>
          <a:p>
            <a:pPr algn="ctr"/>
            <a:r>
              <a:rPr lang="fa-IR" sz="2400" dirty="0">
                <a:solidFill>
                  <a:schemeClr val="bg1"/>
                </a:solidFill>
              </a:rPr>
              <a:t>اشتراک گذاری صفحه در کلاس مجازی</a:t>
            </a:r>
            <a:endParaRPr lang="tr-TR" sz="3200" kern="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Unvan 1"/>
          <p:cNvSpPr>
            <a:spLocks noGrp="1"/>
          </p:cNvSpPr>
          <p:nvPr>
            <p:ph type="title"/>
          </p:nvPr>
        </p:nvSpPr>
        <p:spPr>
          <a:xfrm>
            <a:off x="800918" y="754536"/>
            <a:ext cx="7728915" cy="15389"/>
          </a:xfrm>
        </p:spPr>
        <p:txBody>
          <a:bodyPr/>
          <a:lstStyle/>
          <a:p>
            <a:r>
              <a:rPr lang="tr-TR" sz="100" dirty="0">
                <a:solidFill>
                  <a:schemeClr val="bg1"/>
                </a:solidFill>
              </a:rPr>
              <a:t>SANAL</a:t>
            </a:r>
            <a:r>
              <a:rPr lang="tr-TR" sz="100" baseline="0" dirty="0">
                <a:solidFill>
                  <a:schemeClr val="bg1"/>
                </a:solidFill>
              </a:rPr>
              <a:t> SINIFTA EKRAN PAYLAŞIMI</a:t>
            </a:r>
            <a:endParaRPr lang="tr-TR" sz="100" dirty="0">
              <a:solidFill>
                <a:schemeClr val="bg1"/>
              </a:solidFill>
            </a:endParaRPr>
          </a:p>
        </p:txBody>
      </p:sp>
      <p:pic>
        <p:nvPicPr>
          <p:cNvPr id="19" name="Resim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282531"/>
            <a:ext cx="407194" cy="407194"/>
          </a:xfrm>
          <a:prstGeom prst="rect">
            <a:avLst/>
          </a:prstGeom>
        </p:spPr>
      </p:pic>
      <p:sp>
        <p:nvSpPr>
          <p:cNvPr id="25" name="Metin kutusu 24"/>
          <p:cNvSpPr txBox="1"/>
          <p:nvPr/>
        </p:nvSpPr>
        <p:spPr>
          <a:xfrm>
            <a:off x="152400" y="1175898"/>
            <a:ext cx="8812088" cy="923330"/>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p>
            <a:pPr lvl="0" algn="r" rtl="1"/>
            <a:r>
              <a:rPr lang="fa-IR" dirty="0"/>
              <a:t>اگر بخواهیم در اشتراک گذاری صفحه نمایش فقط اپلیکیشن را به اشتراک بگذاریم، با کلیک بر روی دکمه "برنامه ها" در پنجره ای که پس از فشار دادن دکمه "صفحه نمایش" باز می شود، تنها برنامه مورد نظر به اشتراک گذاشته می شود.</a:t>
            </a:r>
            <a:endParaRPr lang="en-US" dirty="0"/>
          </a:p>
        </p:txBody>
      </p:sp>
      <p:grpSp>
        <p:nvGrpSpPr>
          <p:cNvPr id="27" name="Grup 26"/>
          <p:cNvGrpSpPr/>
          <p:nvPr/>
        </p:nvGrpSpPr>
        <p:grpSpPr>
          <a:xfrm>
            <a:off x="1043608" y="2420888"/>
            <a:ext cx="3784464" cy="1411732"/>
            <a:chOff x="495895" y="1707800"/>
            <a:chExt cx="4695825" cy="1411732"/>
          </a:xfrm>
        </p:grpSpPr>
        <p:pic>
          <p:nvPicPr>
            <p:cNvPr id="29" name="Resim 28"/>
            <p:cNvPicPr>
              <a:picLocks noChangeAspect="1"/>
            </p:cNvPicPr>
            <p:nvPr/>
          </p:nvPicPr>
          <p:blipFill>
            <a:blip r:embed="rId4"/>
            <a:stretch>
              <a:fillRect/>
            </a:stretch>
          </p:blipFill>
          <p:spPr>
            <a:xfrm>
              <a:off x="495895" y="1709832"/>
              <a:ext cx="4695825" cy="1409700"/>
            </a:xfrm>
            <a:prstGeom prst="rect">
              <a:avLst/>
            </a:prstGeom>
          </p:spPr>
        </p:pic>
        <p:pic>
          <p:nvPicPr>
            <p:cNvPr id="30" name="Resim 22"/>
            <p:cNvPicPr>
              <a:picLocks noChangeAspect="1"/>
            </p:cNvPicPr>
            <p:nvPr/>
          </p:nvPicPr>
          <p:blipFill rotWithShape="1">
            <a:blip r:embed="rId5">
              <a:extLst>
                <a:ext uri="{28A0092B-C50C-407E-A947-70E740481C1C}">
                  <a14:useLocalDpi xmlns:a14="http://schemas.microsoft.com/office/drawing/2010/main" val="0"/>
                </a:ext>
              </a:extLst>
            </a:blip>
            <a:srcRect l="1873" t="-1" r="76367" b="94846"/>
            <a:stretch/>
          </p:blipFill>
          <p:spPr bwMode="auto">
            <a:xfrm>
              <a:off x="550739" y="1707800"/>
              <a:ext cx="2509093" cy="353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 name="object 10"/>
          <p:cNvSpPr/>
          <p:nvPr/>
        </p:nvSpPr>
        <p:spPr>
          <a:xfrm>
            <a:off x="1064350" y="3179910"/>
            <a:ext cx="583704" cy="320382"/>
          </a:xfrm>
          <a:custGeom>
            <a:avLst/>
            <a:gdLst/>
            <a:ahLst/>
            <a:cxnLst/>
            <a:rect l="l" t="t" r="r" b="b"/>
            <a:pathLst>
              <a:path w="1353820" h="283845">
                <a:moveTo>
                  <a:pt x="0" y="47243"/>
                </a:moveTo>
                <a:lnTo>
                  <a:pt x="3720" y="28878"/>
                </a:lnTo>
                <a:lnTo>
                  <a:pt x="13858" y="13858"/>
                </a:lnTo>
                <a:lnTo>
                  <a:pt x="28878" y="3720"/>
                </a:lnTo>
                <a:lnTo>
                  <a:pt x="47243" y="0"/>
                </a:lnTo>
                <a:lnTo>
                  <a:pt x="1306067" y="0"/>
                </a:lnTo>
                <a:lnTo>
                  <a:pt x="1324433" y="3720"/>
                </a:lnTo>
                <a:lnTo>
                  <a:pt x="1339453" y="13858"/>
                </a:lnTo>
                <a:lnTo>
                  <a:pt x="1349591" y="28878"/>
                </a:lnTo>
                <a:lnTo>
                  <a:pt x="1353311" y="47243"/>
                </a:lnTo>
                <a:lnTo>
                  <a:pt x="1353311" y="236219"/>
                </a:lnTo>
                <a:lnTo>
                  <a:pt x="1349591" y="254585"/>
                </a:lnTo>
                <a:lnTo>
                  <a:pt x="1339453" y="269605"/>
                </a:lnTo>
                <a:lnTo>
                  <a:pt x="1324433" y="279743"/>
                </a:lnTo>
                <a:lnTo>
                  <a:pt x="1306067" y="283463"/>
                </a:lnTo>
                <a:lnTo>
                  <a:pt x="47243" y="283463"/>
                </a:lnTo>
                <a:lnTo>
                  <a:pt x="28878" y="279743"/>
                </a:lnTo>
                <a:lnTo>
                  <a:pt x="13858" y="269605"/>
                </a:lnTo>
                <a:lnTo>
                  <a:pt x="3720" y="254585"/>
                </a:lnTo>
                <a:lnTo>
                  <a:pt x="0" y="236219"/>
                </a:lnTo>
                <a:lnTo>
                  <a:pt x="0" y="47243"/>
                </a:lnTo>
                <a:close/>
              </a:path>
            </a:pathLst>
          </a:custGeom>
          <a:ln w="38100">
            <a:solidFill>
              <a:srgbClr val="C00000"/>
            </a:solidFill>
          </a:ln>
        </p:spPr>
        <p:txBody>
          <a:bodyPr wrap="square" lIns="0" tIns="0" rIns="0" bIns="0" rtlCol="0"/>
          <a:lstStyle/>
          <a:p>
            <a:endParaRPr/>
          </a:p>
        </p:txBody>
      </p:sp>
      <p:grpSp>
        <p:nvGrpSpPr>
          <p:cNvPr id="4" name="Grup 3"/>
          <p:cNvGrpSpPr/>
          <p:nvPr/>
        </p:nvGrpSpPr>
        <p:grpSpPr>
          <a:xfrm>
            <a:off x="5396244" y="2420888"/>
            <a:ext cx="2043674" cy="3228855"/>
            <a:chOff x="5396244" y="2420888"/>
            <a:chExt cx="2043674" cy="3228855"/>
          </a:xfrm>
        </p:grpSpPr>
        <p:pic>
          <p:nvPicPr>
            <p:cNvPr id="3" name="Resim 2"/>
            <p:cNvPicPr>
              <a:picLocks noChangeAspect="1"/>
            </p:cNvPicPr>
            <p:nvPr/>
          </p:nvPicPr>
          <p:blipFill rotWithShape="1">
            <a:blip r:embed="rId6">
              <a:extLst>
                <a:ext uri="{28A0092B-C50C-407E-A947-70E740481C1C}">
                  <a14:useLocalDpi xmlns:a14="http://schemas.microsoft.com/office/drawing/2010/main" val="0"/>
                </a:ext>
              </a:extLst>
            </a:blip>
            <a:srcRect r="73416" b="28644"/>
            <a:stretch/>
          </p:blipFill>
          <p:spPr>
            <a:xfrm>
              <a:off x="5396244" y="2420888"/>
              <a:ext cx="2043674" cy="3228855"/>
            </a:xfrm>
            <a:prstGeom prst="rect">
              <a:avLst/>
            </a:prstGeom>
          </p:spPr>
        </p:pic>
        <p:sp>
          <p:nvSpPr>
            <p:cNvPr id="31" name="object 10"/>
            <p:cNvSpPr/>
            <p:nvPr/>
          </p:nvSpPr>
          <p:spPr>
            <a:xfrm>
              <a:off x="6012160" y="2674934"/>
              <a:ext cx="720080" cy="320382"/>
            </a:xfrm>
            <a:custGeom>
              <a:avLst/>
              <a:gdLst/>
              <a:ahLst/>
              <a:cxnLst/>
              <a:rect l="l" t="t" r="r" b="b"/>
              <a:pathLst>
                <a:path w="1353820" h="283845">
                  <a:moveTo>
                    <a:pt x="0" y="47243"/>
                  </a:moveTo>
                  <a:lnTo>
                    <a:pt x="3720" y="28878"/>
                  </a:lnTo>
                  <a:lnTo>
                    <a:pt x="13858" y="13858"/>
                  </a:lnTo>
                  <a:lnTo>
                    <a:pt x="28878" y="3720"/>
                  </a:lnTo>
                  <a:lnTo>
                    <a:pt x="47243" y="0"/>
                  </a:lnTo>
                  <a:lnTo>
                    <a:pt x="1306067" y="0"/>
                  </a:lnTo>
                  <a:lnTo>
                    <a:pt x="1324433" y="3720"/>
                  </a:lnTo>
                  <a:lnTo>
                    <a:pt x="1339453" y="13858"/>
                  </a:lnTo>
                  <a:lnTo>
                    <a:pt x="1349591" y="28878"/>
                  </a:lnTo>
                  <a:lnTo>
                    <a:pt x="1353311" y="47243"/>
                  </a:lnTo>
                  <a:lnTo>
                    <a:pt x="1353311" y="236219"/>
                  </a:lnTo>
                  <a:lnTo>
                    <a:pt x="1349591" y="254585"/>
                  </a:lnTo>
                  <a:lnTo>
                    <a:pt x="1339453" y="269605"/>
                  </a:lnTo>
                  <a:lnTo>
                    <a:pt x="1324433" y="279743"/>
                  </a:lnTo>
                  <a:lnTo>
                    <a:pt x="1306067" y="283463"/>
                  </a:lnTo>
                  <a:lnTo>
                    <a:pt x="47243" y="283463"/>
                  </a:lnTo>
                  <a:lnTo>
                    <a:pt x="28878" y="279743"/>
                  </a:lnTo>
                  <a:lnTo>
                    <a:pt x="13858" y="269605"/>
                  </a:lnTo>
                  <a:lnTo>
                    <a:pt x="3720" y="254585"/>
                  </a:lnTo>
                  <a:lnTo>
                    <a:pt x="0" y="236219"/>
                  </a:lnTo>
                  <a:lnTo>
                    <a:pt x="0" y="47243"/>
                  </a:lnTo>
                  <a:close/>
                </a:path>
              </a:pathLst>
            </a:custGeom>
            <a:ln w="38100">
              <a:solidFill>
                <a:srgbClr val="C00000"/>
              </a:solidFill>
            </a:ln>
          </p:spPr>
          <p:txBody>
            <a:bodyPr wrap="square" lIns="0" tIns="0" rIns="0" bIns="0" rtlCol="0"/>
            <a:lstStyle/>
            <a:p>
              <a:endParaRPr/>
            </a:p>
          </p:txBody>
        </p:sp>
      </p:grpSp>
      <p:pic>
        <p:nvPicPr>
          <p:cNvPr id="16" name="Resim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53995" y="6342109"/>
            <a:ext cx="1584176" cy="347616"/>
          </a:xfrm>
          <a:prstGeom prst="rect">
            <a:avLst/>
          </a:prstGeom>
        </p:spPr>
      </p:pic>
    </p:spTree>
    <p:extLst>
      <p:ext uri="{BB962C8B-B14F-4D97-AF65-F5344CB8AC3E}">
        <p14:creationId xmlns:p14="http://schemas.microsoft.com/office/powerpoint/2010/main" val="4093006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Unvan 1"/>
          <p:cNvSpPr txBox="1">
            <a:spLocks/>
          </p:cNvSpPr>
          <p:nvPr/>
        </p:nvSpPr>
        <p:spPr>
          <a:xfrm>
            <a:off x="0" y="167800"/>
            <a:ext cx="9144000" cy="369332"/>
          </a:xfrm>
          <a:prstGeom prst="rect">
            <a:avLst/>
          </a:prstGeom>
        </p:spPr>
        <p:style>
          <a:lnRef idx="0">
            <a:scrgbClr r="0" g="0" b="0"/>
          </a:lnRef>
          <a:fillRef idx="1001">
            <a:schemeClr val="dk2"/>
          </a:fillRef>
          <a:effectRef idx="0">
            <a:scrgbClr r="0" g="0" b="0"/>
          </a:effectRef>
          <a:fontRef idx="major"/>
        </p:style>
        <p:txBody>
          <a:bodyPr wrap="square" lIns="0" tIns="0" rIns="0" bIns="0">
            <a:spAutoFit/>
          </a:bodyPr>
          <a:lstStyle>
            <a:lvl1pPr>
              <a:defRPr sz="2500" b="1" i="0">
                <a:solidFill>
                  <a:srgbClr val="404040"/>
                </a:solidFill>
                <a:latin typeface="Arial"/>
                <a:ea typeface="+mj-ea"/>
                <a:cs typeface="Arial"/>
              </a:defRPr>
            </a:lvl1pPr>
          </a:lstStyle>
          <a:p>
            <a:pPr algn="ctr"/>
            <a:r>
              <a:rPr lang="tr-TR" sz="2400" kern="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SANAL SINIFTA BELGE PAYLAŞIMI</a:t>
            </a:r>
          </a:p>
        </p:txBody>
      </p:sp>
      <p:sp>
        <p:nvSpPr>
          <p:cNvPr id="16" name="Metin kutusu 15"/>
          <p:cNvSpPr txBox="1"/>
          <p:nvPr/>
        </p:nvSpPr>
        <p:spPr>
          <a:xfrm>
            <a:off x="1438184" y="714182"/>
            <a:ext cx="6267633" cy="369332"/>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p>
            <a:pPr lvl="0" algn="r" rtl="1"/>
            <a:r>
              <a:rPr lang="fa-IR" dirty="0"/>
              <a:t>برای اشتراک گذاری اسناد در کلاس مجازی مراحل تصویر را دنبال می کنیم.</a:t>
            </a:r>
            <a:endParaRPr lang="en-US" dirty="0"/>
          </a:p>
        </p:txBody>
      </p:sp>
      <p:sp>
        <p:nvSpPr>
          <p:cNvPr id="2" name="Unvan 1"/>
          <p:cNvSpPr>
            <a:spLocks noGrp="1"/>
          </p:cNvSpPr>
          <p:nvPr>
            <p:ph type="title"/>
          </p:nvPr>
        </p:nvSpPr>
        <p:spPr>
          <a:xfrm>
            <a:off x="800918" y="754536"/>
            <a:ext cx="7728915" cy="15389"/>
          </a:xfrm>
        </p:spPr>
        <p:txBody>
          <a:bodyPr/>
          <a:lstStyle/>
          <a:p>
            <a:r>
              <a:rPr lang="tr-TR" sz="100" dirty="0">
                <a:solidFill>
                  <a:schemeClr val="bg1"/>
                </a:solidFill>
              </a:rPr>
              <a:t>SANAL</a:t>
            </a:r>
            <a:r>
              <a:rPr lang="tr-TR" sz="100" baseline="0" dirty="0">
                <a:solidFill>
                  <a:schemeClr val="bg1"/>
                </a:solidFill>
              </a:rPr>
              <a:t> SINIFTA EKRAN PAYLAŞIMI</a:t>
            </a:r>
            <a:endParaRPr lang="tr-TR" sz="100" dirty="0">
              <a:solidFill>
                <a:schemeClr val="bg1"/>
              </a:solidFill>
            </a:endParaRPr>
          </a:p>
        </p:txBody>
      </p:sp>
      <p:pic>
        <p:nvPicPr>
          <p:cNvPr id="27" name="Resim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282531"/>
            <a:ext cx="407194" cy="407194"/>
          </a:xfrm>
          <a:prstGeom prst="rect">
            <a:avLst/>
          </a:prstGeom>
        </p:spPr>
      </p:pic>
      <p:grpSp>
        <p:nvGrpSpPr>
          <p:cNvPr id="11" name="Grup 10"/>
          <p:cNvGrpSpPr/>
          <p:nvPr/>
        </p:nvGrpSpPr>
        <p:grpSpPr>
          <a:xfrm>
            <a:off x="17134" y="1268760"/>
            <a:ext cx="7075146" cy="1911120"/>
            <a:chOff x="622368" y="969545"/>
            <a:chExt cx="7075146" cy="1911120"/>
          </a:xfrm>
        </p:grpSpPr>
        <p:sp>
          <p:nvSpPr>
            <p:cNvPr id="26" name="Metin kutusu 25"/>
            <p:cNvSpPr txBox="1"/>
            <p:nvPr/>
          </p:nvSpPr>
          <p:spPr>
            <a:xfrm>
              <a:off x="4804554" y="2359183"/>
              <a:ext cx="2892960" cy="369332"/>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p>
              <a:pPr algn="r"/>
              <a:r>
                <a:rPr lang="fa-IR" dirty="0"/>
                <a:t>روی دکمه </a:t>
              </a:r>
              <a:r>
                <a:rPr lang="tr-TR" b="1" dirty="0"/>
                <a:t>Belge</a:t>
              </a:r>
              <a:r>
                <a:rPr lang="fa-IR" dirty="0"/>
                <a:t> کلیک کنید</a:t>
              </a:r>
              <a:endParaRPr lang="tr-TR" sz="1600" dirty="0">
                <a:latin typeface="Times New Roman" panose="02020603050405020304" pitchFamily="18" charset="0"/>
                <a:cs typeface="Times New Roman" panose="02020603050405020304" pitchFamily="18" charset="0"/>
              </a:endParaRPr>
            </a:p>
          </p:txBody>
        </p:sp>
        <p:grpSp>
          <p:nvGrpSpPr>
            <p:cNvPr id="29" name="Grup 28"/>
            <p:cNvGrpSpPr/>
            <p:nvPr/>
          </p:nvGrpSpPr>
          <p:grpSpPr>
            <a:xfrm>
              <a:off x="622368" y="1468933"/>
              <a:ext cx="3784464" cy="1411732"/>
              <a:chOff x="495895" y="1707800"/>
              <a:chExt cx="4695825" cy="1411732"/>
            </a:xfrm>
          </p:grpSpPr>
          <p:pic>
            <p:nvPicPr>
              <p:cNvPr id="32" name="Resim 31"/>
              <p:cNvPicPr>
                <a:picLocks noChangeAspect="1"/>
              </p:cNvPicPr>
              <p:nvPr/>
            </p:nvPicPr>
            <p:blipFill>
              <a:blip r:embed="rId4"/>
              <a:stretch>
                <a:fillRect/>
              </a:stretch>
            </p:blipFill>
            <p:spPr>
              <a:xfrm>
                <a:off x="495895" y="1709832"/>
                <a:ext cx="4695825" cy="1409700"/>
              </a:xfrm>
              <a:prstGeom prst="rect">
                <a:avLst/>
              </a:prstGeom>
            </p:spPr>
          </p:pic>
          <p:pic>
            <p:nvPicPr>
              <p:cNvPr id="33" name="Resim 22"/>
              <p:cNvPicPr>
                <a:picLocks noChangeAspect="1"/>
              </p:cNvPicPr>
              <p:nvPr/>
            </p:nvPicPr>
            <p:blipFill rotWithShape="1">
              <a:blip r:embed="rId5">
                <a:extLst>
                  <a:ext uri="{28A0092B-C50C-407E-A947-70E740481C1C}">
                    <a14:useLocalDpi xmlns:a14="http://schemas.microsoft.com/office/drawing/2010/main" val="0"/>
                  </a:ext>
                </a:extLst>
              </a:blip>
              <a:srcRect l="1873" t="-1" r="76367" b="94846"/>
              <a:stretch/>
            </p:blipFill>
            <p:spPr bwMode="auto">
              <a:xfrm>
                <a:off x="550739" y="1707800"/>
                <a:ext cx="2509093" cy="353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5" name="Düz Ok Bağlayıcısı 24"/>
            <p:cNvCxnSpPr/>
            <p:nvPr/>
          </p:nvCxnSpPr>
          <p:spPr>
            <a:xfrm>
              <a:off x="2008882" y="2553721"/>
              <a:ext cx="2736304"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41" name="Oval 40"/>
            <p:cNvSpPr/>
            <p:nvPr/>
          </p:nvSpPr>
          <p:spPr>
            <a:xfrm>
              <a:off x="666568" y="969545"/>
              <a:ext cx="557808" cy="4869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1</a:t>
              </a:r>
            </a:p>
          </p:txBody>
        </p:sp>
      </p:grpSp>
      <p:grpSp>
        <p:nvGrpSpPr>
          <p:cNvPr id="12" name="Grup 11"/>
          <p:cNvGrpSpPr/>
          <p:nvPr/>
        </p:nvGrpSpPr>
        <p:grpSpPr>
          <a:xfrm>
            <a:off x="35496" y="3488858"/>
            <a:ext cx="8280920" cy="1952651"/>
            <a:chOff x="391234" y="3384657"/>
            <a:chExt cx="8280920" cy="1952651"/>
          </a:xfrm>
        </p:grpSpPr>
        <p:grpSp>
          <p:nvGrpSpPr>
            <p:cNvPr id="8" name="Grup 7"/>
            <p:cNvGrpSpPr/>
            <p:nvPr/>
          </p:nvGrpSpPr>
          <p:grpSpPr>
            <a:xfrm>
              <a:off x="391234" y="3384657"/>
              <a:ext cx="7724066" cy="1952651"/>
              <a:chOff x="1115616" y="3482725"/>
              <a:chExt cx="7724066" cy="1952651"/>
            </a:xfrm>
          </p:grpSpPr>
          <p:pic>
            <p:nvPicPr>
              <p:cNvPr id="6" name="Resim 5"/>
              <p:cNvPicPr>
                <a:picLocks noChangeAspect="1"/>
              </p:cNvPicPr>
              <p:nvPr/>
            </p:nvPicPr>
            <p:blipFill rotWithShape="1">
              <a:blip r:embed="rId6"/>
              <a:srcRect r="68191"/>
              <a:stretch/>
            </p:blipFill>
            <p:spPr>
              <a:xfrm>
                <a:off x="1115616" y="3494236"/>
                <a:ext cx="3672407" cy="1941140"/>
              </a:xfrm>
              <a:prstGeom prst="rect">
                <a:avLst/>
              </a:prstGeom>
            </p:spPr>
          </p:pic>
          <p:pic>
            <p:nvPicPr>
              <p:cNvPr id="40" name="Resim 39"/>
              <p:cNvPicPr>
                <a:picLocks noChangeAspect="1"/>
              </p:cNvPicPr>
              <p:nvPr/>
            </p:nvPicPr>
            <p:blipFill rotWithShape="1">
              <a:blip r:embed="rId6"/>
              <a:srcRect l="61051" r="280"/>
              <a:stretch/>
            </p:blipFill>
            <p:spPr>
              <a:xfrm>
                <a:off x="4375187" y="3482725"/>
                <a:ext cx="4464495" cy="1941140"/>
              </a:xfrm>
              <a:prstGeom prst="rect">
                <a:avLst/>
              </a:prstGeom>
            </p:spPr>
          </p:pic>
        </p:grpSp>
        <p:sp>
          <p:nvSpPr>
            <p:cNvPr id="31" name="Metin kutusu 30"/>
            <p:cNvSpPr txBox="1"/>
            <p:nvPr/>
          </p:nvSpPr>
          <p:spPr>
            <a:xfrm>
              <a:off x="4554941" y="4116887"/>
              <a:ext cx="4117213" cy="1200329"/>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p>
              <a:pPr algn="r"/>
              <a:r>
                <a:rPr lang="fa-IR" dirty="0"/>
                <a:t>پس از کلیک بر روی دکمه </a:t>
              </a:r>
              <a:r>
                <a:rPr lang="tr-TR" b="1" dirty="0"/>
                <a:t>Belge</a:t>
              </a:r>
              <a:r>
                <a:rPr lang="fa-IR" dirty="0"/>
                <a:t> ، پنجره کناری باز می شود و با دکمه "</a:t>
              </a:r>
              <a:r>
                <a:rPr lang="en-US" dirty="0"/>
                <a:t>Browse My Computer</a:t>
              </a:r>
              <a:r>
                <a:rPr lang="fa-IR" dirty="0"/>
                <a:t>" فایلی (</a:t>
              </a:r>
              <a:r>
                <a:rPr lang="en-US" dirty="0"/>
                <a:t>Presentation, PDF</a:t>
              </a:r>
              <a:r>
                <a:rPr lang="fa-IR" dirty="0"/>
                <a:t>) را که می خواهیم از رایانه خود به اشتراک بگذاریم انتخاب می کنیم.</a:t>
              </a:r>
              <a:endParaRPr lang="tr-TR" sz="1600" dirty="0">
                <a:latin typeface="Times New Roman" panose="02020603050405020304" pitchFamily="18" charset="0"/>
                <a:cs typeface="Times New Roman" panose="02020603050405020304" pitchFamily="18" charset="0"/>
              </a:endParaRPr>
            </a:p>
          </p:txBody>
        </p:sp>
        <p:sp>
          <p:nvSpPr>
            <p:cNvPr id="28" name="Dikdörtgen 27"/>
            <p:cNvSpPr/>
            <p:nvPr/>
          </p:nvSpPr>
          <p:spPr>
            <a:xfrm>
              <a:off x="458433" y="4758719"/>
              <a:ext cx="1219200" cy="3417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30" name="Düz Ok Bağlayıcısı 29"/>
            <p:cNvCxnSpPr/>
            <p:nvPr/>
          </p:nvCxnSpPr>
          <p:spPr>
            <a:xfrm>
              <a:off x="1677633" y="5100427"/>
              <a:ext cx="2818057"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grpSp>
      <p:sp>
        <p:nvSpPr>
          <p:cNvPr id="34" name="Oval 33"/>
          <p:cNvSpPr/>
          <p:nvPr/>
        </p:nvSpPr>
        <p:spPr>
          <a:xfrm>
            <a:off x="61334" y="3014046"/>
            <a:ext cx="557808" cy="4869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2</a:t>
            </a:r>
          </a:p>
        </p:txBody>
      </p:sp>
      <p:sp>
        <p:nvSpPr>
          <p:cNvPr id="35" name="Dikdörtgen 34"/>
          <p:cNvSpPr/>
          <p:nvPr/>
        </p:nvSpPr>
        <p:spPr>
          <a:xfrm>
            <a:off x="589515" y="2443460"/>
            <a:ext cx="814133" cy="4094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7" name="Resim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53995" y="6342109"/>
            <a:ext cx="1584176" cy="347616"/>
          </a:xfrm>
          <a:prstGeom prst="rect">
            <a:avLst/>
          </a:prstGeom>
        </p:spPr>
      </p:pic>
    </p:spTree>
    <p:extLst>
      <p:ext uri="{BB962C8B-B14F-4D97-AF65-F5344CB8AC3E}">
        <p14:creationId xmlns:p14="http://schemas.microsoft.com/office/powerpoint/2010/main" val="2220140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Resim 17"/>
          <p:cNvPicPr>
            <a:picLocks noChangeAspect="1"/>
          </p:cNvPicPr>
          <p:nvPr/>
        </p:nvPicPr>
        <p:blipFill rotWithShape="1">
          <a:blip r:embed="rId3"/>
          <a:srcRect r="65492"/>
          <a:stretch/>
        </p:blipFill>
        <p:spPr>
          <a:xfrm>
            <a:off x="188765" y="1194392"/>
            <a:ext cx="3231107" cy="1885950"/>
          </a:xfrm>
          <a:prstGeom prst="rect">
            <a:avLst/>
          </a:prstGeom>
        </p:spPr>
      </p:pic>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6282531"/>
            <a:ext cx="407194" cy="407194"/>
          </a:xfrm>
          <a:prstGeom prst="rect">
            <a:avLst/>
          </a:prstGeom>
        </p:spPr>
      </p:pic>
      <p:sp>
        <p:nvSpPr>
          <p:cNvPr id="13" name="Metin kutusu 12"/>
          <p:cNvSpPr txBox="1"/>
          <p:nvPr/>
        </p:nvSpPr>
        <p:spPr>
          <a:xfrm>
            <a:off x="0" y="145981"/>
            <a:ext cx="9180512" cy="369332"/>
          </a:xfrm>
          <a:prstGeom prst="rect">
            <a:avLst/>
          </a:prstGeom>
        </p:spPr>
        <p:style>
          <a:lnRef idx="0">
            <a:scrgbClr r="0" g="0" b="0"/>
          </a:lnRef>
          <a:fillRef idx="1001">
            <a:schemeClr val="dk2"/>
          </a:fillRef>
          <a:effectRef idx="0">
            <a:scrgbClr r="0" g="0" b="0"/>
          </a:effectRef>
          <a:fontRef idx="major"/>
        </p:style>
        <p:txBody>
          <a:bodyPr wrap="square" rtlCol="0">
            <a:spAutoFit/>
          </a:bodyPr>
          <a:lstStyle/>
          <a:p>
            <a:pPr algn="ctr"/>
            <a:r>
              <a:rPr lang="tr-TR"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ÖĞRENME YÖNETİM SİSTEMİ SANAL SINIFA(CANLI DERSE) BAĞLANMA</a:t>
            </a:r>
          </a:p>
        </p:txBody>
      </p:sp>
      <p:sp>
        <p:nvSpPr>
          <p:cNvPr id="14" name="Metin kutusu 13"/>
          <p:cNvSpPr txBox="1"/>
          <p:nvPr/>
        </p:nvSpPr>
        <p:spPr>
          <a:xfrm>
            <a:off x="5135341" y="4992253"/>
            <a:ext cx="3685130" cy="584775"/>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defPPr>
              <a:defRPr lang="tr-TR"/>
            </a:defPPr>
            <a:lvl1pPr>
              <a:defRPr sz="1600">
                <a:latin typeface="Times New Roman" panose="02020603050405020304" pitchFamily="18" charset="0"/>
                <a:cs typeface="Times New Roman" panose="02020603050405020304" pitchFamily="18" charset="0"/>
              </a:defRPr>
            </a:lvl1pPr>
          </a:lstStyle>
          <a:p>
            <a:pPr algn="r" rtl="1"/>
            <a:r>
              <a:rPr lang="fa-IR" dirty="0"/>
              <a:t>برای تماشای دوباره درس آنلاین بعداً، کافی است روی پیوند در بخش ضبط‌های زیر کلیک کنید.</a:t>
            </a:r>
            <a:endParaRPr lang="en-US" dirty="0"/>
          </a:p>
        </p:txBody>
      </p:sp>
      <p:sp>
        <p:nvSpPr>
          <p:cNvPr id="16" name="Dikdörtgen 15"/>
          <p:cNvSpPr/>
          <p:nvPr/>
        </p:nvSpPr>
        <p:spPr>
          <a:xfrm>
            <a:off x="400162" y="2652056"/>
            <a:ext cx="1867582" cy="2414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Metin kutusu 16"/>
          <p:cNvSpPr txBox="1"/>
          <p:nvPr/>
        </p:nvSpPr>
        <p:spPr>
          <a:xfrm>
            <a:off x="5135340" y="2370308"/>
            <a:ext cx="3685131" cy="646331"/>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p>
            <a:pPr algn="r"/>
            <a:r>
              <a:rPr lang="fa-IR" dirty="0"/>
              <a:t>همانطور که قبلا وارد کلاس مجازی شده بودیم، لینک درس آنلاین کلیک می شود</a:t>
            </a:r>
            <a:endParaRPr lang="tr-TR" sz="1600" dirty="0">
              <a:latin typeface="Times New Roman" panose="02020603050405020304" pitchFamily="18" charset="0"/>
              <a:cs typeface="Times New Roman" panose="02020603050405020304" pitchFamily="18" charset="0"/>
            </a:endParaRPr>
          </a:p>
        </p:txBody>
      </p:sp>
      <p:cxnSp>
        <p:nvCxnSpPr>
          <p:cNvPr id="19" name="Düz Ok Bağlayıcısı 18"/>
          <p:cNvCxnSpPr/>
          <p:nvPr/>
        </p:nvCxnSpPr>
        <p:spPr>
          <a:xfrm flipV="1">
            <a:off x="2267744" y="2772792"/>
            <a:ext cx="2664296" cy="8137"/>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1" name="Oval 20"/>
          <p:cNvSpPr/>
          <p:nvPr/>
        </p:nvSpPr>
        <p:spPr>
          <a:xfrm>
            <a:off x="188765" y="692683"/>
            <a:ext cx="504056" cy="5017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1</a:t>
            </a:r>
          </a:p>
        </p:txBody>
      </p:sp>
      <p:pic>
        <p:nvPicPr>
          <p:cNvPr id="2" name="Resim 1"/>
          <p:cNvPicPr>
            <a:picLocks noChangeAspect="1"/>
          </p:cNvPicPr>
          <p:nvPr/>
        </p:nvPicPr>
        <p:blipFill rotWithShape="1">
          <a:blip r:embed="rId5"/>
          <a:srcRect t="5309" r="6698"/>
          <a:stretch/>
        </p:blipFill>
        <p:spPr>
          <a:xfrm>
            <a:off x="349323" y="3666831"/>
            <a:ext cx="4222677" cy="2088535"/>
          </a:xfrm>
          <a:prstGeom prst="rect">
            <a:avLst/>
          </a:prstGeom>
        </p:spPr>
      </p:pic>
      <p:sp>
        <p:nvSpPr>
          <p:cNvPr id="24" name="Dikdörtgen 23"/>
          <p:cNvSpPr/>
          <p:nvPr/>
        </p:nvSpPr>
        <p:spPr>
          <a:xfrm>
            <a:off x="322212" y="5154854"/>
            <a:ext cx="2736304" cy="5760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6" name="Düz Ok Bağlayıcısı 25"/>
          <p:cNvCxnSpPr/>
          <p:nvPr/>
        </p:nvCxnSpPr>
        <p:spPr>
          <a:xfrm>
            <a:off x="3058516" y="5589241"/>
            <a:ext cx="1945532" cy="12423"/>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3" name="Oval 22"/>
          <p:cNvSpPr/>
          <p:nvPr/>
        </p:nvSpPr>
        <p:spPr>
          <a:xfrm>
            <a:off x="183317" y="3122732"/>
            <a:ext cx="504056" cy="5017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2</a:t>
            </a:r>
          </a:p>
        </p:txBody>
      </p:sp>
      <p:pic>
        <p:nvPicPr>
          <p:cNvPr id="25" name="Resim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53995" y="6342109"/>
            <a:ext cx="1584176" cy="347616"/>
          </a:xfrm>
          <a:prstGeom prst="rect">
            <a:avLst/>
          </a:prstGeom>
        </p:spPr>
      </p:pic>
    </p:spTree>
    <p:extLst>
      <p:ext uri="{BB962C8B-B14F-4D97-AF65-F5344CB8AC3E}">
        <p14:creationId xmlns:p14="http://schemas.microsoft.com/office/powerpoint/2010/main" val="31004016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3"/>
          <a:stretch>
            <a:fillRect/>
          </a:stretch>
        </p:blipFill>
        <p:spPr>
          <a:xfrm>
            <a:off x="0" y="145981"/>
            <a:ext cx="9180512" cy="463619"/>
          </a:xfrm>
          <a:prstGeom prst="rect">
            <a:avLst/>
          </a:prstGeom>
        </p:spPr>
      </p:pic>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6282531"/>
            <a:ext cx="407194" cy="407194"/>
          </a:xfrm>
          <a:prstGeom prst="rect">
            <a:avLst/>
          </a:prstGeom>
        </p:spPr>
      </p:pic>
      <p:sp>
        <p:nvSpPr>
          <p:cNvPr id="6" name="Metin kutusu 5"/>
          <p:cNvSpPr txBox="1"/>
          <p:nvPr/>
        </p:nvSpPr>
        <p:spPr>
          <a:xfrm>
            <a:off x="0" y="145981"/>
            <a:ext cx="9180512" cy="461665"/>
          </a:xfrm>
          <a:prstGeom prst="rect">
            <a:avLst/>
          </a:prstGeom>
        </p:spPr>
        <p:style>
          <a:lnRef idx="0">
            <a:scrgbClr r="0" g="0" b="0"/>
          </a:lnRef>
          <a:fillRef idx="1001">
            <a:schemeClr val="dk2"/>
          </a:fillRef>
          <a:effectRef idx="0">
            <a:scrgbClr r="0" g="0" b="0"/>
          </a:effectRef>
          <a:fontRef idx="major"/>
        </p:style>
        <p:txBody>
          <a:bodyPr wrap="square" rtlCol="0">
            <a:spAutoFit/>
          </a:bodyPr>
          <a:lstStyle/>
          <a:p>
            <a:pPr lvl="0" algn="ctr"/>
            <a:r>
              <a:rPr lang="fa-IR" sz="2400" b="1">
                <a:solidFill>
                  <a:prstClr val="white"/>
                </a:solidFill>
                <a:effectLst>
                  <a:outerShdw blurRad="38100" dist="38100" dir="2700000" algn="tl">
                    <a:srgbClr val="000000">
                      <a:alpha val="43137"/>
                    </a:srgbClr>
                  </a:outerShdw>
                </a:effectLst>
                <a:latin typeface="Times New Roman" panose="02020603050405020304" pitchFamily="18" charset="0"/>
              </a:rPr>
              <a:t>برنامه آزمون سیستم مدیریت یادگیری</a:t>
            </a:r>
            <a:endParaRPr lang="tr-TR" sz="24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13" name="Grup 12"/>
          <p:cNvGrpSpPr/>
          <p:nvPr/>
        </p:nvGrpSpPr>
        <p:grpSpPr>
          <a:xfrm>
            <a:off x="17191" y="1405487"/>
            <a:ext cx="3754863" cy="2191659"/>
            <a:chOff x="-240414" y="1772816"/>
            <a:chExt cx="3754863" cy="2191659"/>
          </a:xfrm>
        </p:grpSpPr>
        <p:pic>
          <p:nvPicPr>
            <p:cNvPr id="18" name="Resim 17"/>
            <p:cNvPicPr>
              <a:picLocks noChangeAspect="1"/>
            </p:cNvPicPr>
            <p:nvPr/>
          </p:nvPicPr>
          <p:blipFill rotWithShape="1">
            <a:blip r:embed="rId5"/>
            <a:srcRect r="65492"/>
            <a:stretch/>
          </p:blipFill>
          <p:spPr>
            <a:xfrm>
              <a:off x="-240414" y="1772816"/>
              <a:ext cx="3754863" cy="2191659"/>
            </a:xfrm>
            <a:prstGeom prst="rect">
              <a:avLst/>
            </a:prstGeom>
          </p:spPr>
        </p:pic>
        <p:pic>
          <p:nvPicPr>
            <p:cNvPr id="2" name="Resim 1"/>
            <p:cNvPicPr>
              <a:picLocks noChangeAspect="1"/>
            </p:cNvPicPr>
            <p:nvPr/>
          </p:nvPicPr>
          <p:blipFill rotWithShape="1">
            <a:blip r:embed="rId6">
              <a:extLst>
                <a:ext uri="{28A0092B-C50C-407E-A947-70E740481C1C}">
                  <a14:useLocalDpi xmlns:a14="http://schemas.microsoft.com/office/drawing/2010/main" val="0"/>
                </a:ext>
              </a:extLst>
            </a:blip>
            <a:srcRect t="79567"/>
            <a:stretch/>
          </p:blipFill>
          <p:spPr>
            <a:xfrm>
              <a:off x="-12322" y="3142901"/>
              <a:ext cx="3467584" cy="591748"/>
            </a:xfrm>
            <a:prstGeom prst="rect">
              <a:avLst/>
            </a:prstGeom>
          </p:spPr>
        </p:pic>
      </p:grpSp>
      <p:sp>
        <p:nvSpPr>
          <p:cNvPr id="3" name="Dikdörtgen 2"/>
          <p:cNvSpPr/>
          <p:nvPr/>
        </p:nvSpPr>
        <p:spPr>
          <a:xfrm>
            <a:off x="467543" y="3035519"/>
            <a:ext cx="618095"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5" name="Düz Ok Bağlayıcısı 4"/>
          <p:cNvCxnSpPr/>
          <p:nvPr/>
        </p:nvCxnSpPr>
        <p:spPr>
          <a:xfrm flipV="1">
            <a:off x="1085639" y="3140968"/>
            <a:ext cx="2657601" cy="1"/>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2" name="Metin kutusu 11"/>
          <p:cNvSpPr txBox="1"/>
          <p:nvPr/>
        </p:nvSpPr>
        <p:spPr>
          <a:xfrm>
            <a:off x="4283968" y="2894241"/>
            <a:ext cx="4032448" cy="369332"/>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p>
            <a:pPr algn="r"/>
            <a:r>
              <a:rPr lang="fa-IR" dirty="0"/>
              <a:t>برنامه آزمون سیستم مدیریت یادگیری</a:t>
            </a:r>
            <a:endParaRPr lang="tr-TR" sz="1600" dirty="0">
              <a:latin typeface="Times New Roman" panose="02020603050405020304" pitchFamily="18" charset="0"/>
              <a:cs typeface="Times New Roman" panose="02020603050405020304" pitchFamily="18" charset="0"/>
            </a:endParaRPr>
          </a:p>
        </p:txBody>
      </p:sp>
      <p:pic>
        <p:nvPicPr>
          <p:cNvPr id="7" name="Resim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3" y="4038723"/>
            <a:ext cx="3296110" cy="1362265"/>
          </a:xfrm>
          <a:prstGeom prst="rect">
            <a:avLst/>
          </a:prstGeom>
          <a:ln>
            <a:noFill/>
          </a:ln>
          <a:effectLst>
            <a:outerShdw blurRad="292100" dist="139700" dir="2700000" algn="tl" rotWithShape="0">
              <a:srgbClr val="333333">
                <a:alpha val="65000"/>
              </a:srgbClr>
            </a:outerShdw>
          </a:effectLst>
        </p:spPr>
      </p:pic>
      <p:sp>
        <p:nvSpPr>
          <p:cNvPr id="17" name="Oval 16"/>
          <p:cNvSpPr/>
          <p:nvPr/>
        </p:nvSpPr>
        <p:spPr>
          <a:xfrm>
            <a:off x="270453" y="896238"/>
            <a:ext cx="475084" cy="4140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1</a:t>
            </a:r>
          </a:p>
        </p:txBody>
      </p:sp>
      <p:sp>
        <p:nvSpPr>
          <p:cNvPr id="21" name="Dikdörtgen 20"/>
          <p:cNvSpPr/>
          <p:nvPr/>
        </p:nvSpPr>
        <p:spPr>
          <a:xfrm>
            <a:off x="1038589" y="4835348"/>
            <a:ext cx="1440160" cy="4413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3" name="Düz Ok Bağlayıcısı 22"/>
          <p:cNvCxnSpPr/>
          <p:nvPr/>
        </p:nvCxnSpPr>
        <p:spPr>
          <a:xfrm>
            <a:off x="2478749" y="5056000"/>
            <a:ext cx="1264491"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5" name="Metin kutusu 24"/>
          <p:cNvSpPr txBox="1"/>
          <p:nvPr/>
        </p:nvSpPr>
        <p:spPr>
          <a:xfrm>
            <a:off x="4283113" y="4405188"/>
            <a:ext cx="4033303" cy="830997"/>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defPPr>
              <a:defRPr lang="tr-TR"/>
            </a:defPPr>
            <a:lvl1pPr>
              <a:defRPr sz="1600">
                <a:latin typeface="Times New Roman" panose="02020603050405020304" pitchFamily="18" charset="0"/>
                <a:cs typeface="Times New Roman" panose="02020603050405020304" pitchFamily="18" charset="0"/>
              </a:defRPr>
            </a:lvl1pPr>
          </a:lstStyle>
          <a:p>
            <a:pPr algn="r"/>
            <a:r>
              <a:rPr lang="fa-IR" dirty="0"/>
              <a:t>پس از ورود به آزمون، صفحه آزمون را مشاهده می کنیم و مانند بالا روی دکمه «اعمال آزمون هم اکنون» کلیک می کنیم تا وارد آزمون شده و آزمون شروع شود.</a:t>
            </a:r>
            <a:endParaRPr lang="tr-TR" dirty="0"/>
          </a:p>
        </p:txBody>
      </p:sp>
      <p:sp>
        <p:nvSpPr>
          <p:cNvPr id="22" name="Oval 21"/>
          <p:cNvSpPr/>
          <p:nvPr/>
        </p:nvSpPr>
        <p:spPr>
          <a:xfrm>
            <a:off x="261394" y="3601120"/>
            <a:ext cx="475084" cy="4140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2</a:t>
            </a:r>
          </a:p>
        </p:txBody>
      </p:sp>
      <p:pic>
        <p:nvPicPr>
          <p:cNvPr id="26" name="Resim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53995" y="6342109"/>
            <a:ext cx="1584176" cy="347616"/>
          </a:xfrm>
          <a:prstGeom prst="rect">
            <a:avLst/>
          </a:prstGeom>
        </p:spPr>
      </p:pic>
    </p:spTree>
    <p:extLst>
      <p:ext uri="{BB962C8B-B14F-4D97-AF65-F5344CB8AC3E}">
        <p14:creationId xmlns:p14="http://schemas.microsoft.com/office/powerpoint/2010/main" val="23948996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6" y="2148941"/>
            <a:ext cx="9144000" cy="2366936"/>
          </a:xfrm>
          <a:prstGeom prst="rect">
            <a:avLst/>
          </a:prstGeom>
          <a:ln>
            <a:noFill/>
          </a:ln>
          <a:effectLst>
            <a:outerShdw blurRad="292100" dist="139700" dir="2700000" algn="tl" rotWithShape="0">
              <a:srgbClr val="333333">
                <a:alpha val="65000"/>
              </a:srgbClr>
            </a:outerShdw>
          </a:effectLst>
        </p:spPr>
      </p:pic>
      <p:pic>
        <p:nvPicPr>
          <p:cNvPr id="11" name="Resim 10"/>
          <p:cNvPicPr>
            <a:picLocks noChangeAspect="1"/>
          </p:cNvPicPr>
          <p:nvPr/>
        </p:nvPicPr>
        <p:blipFill>
          <a:blip r:embed="rId4"/>
          <a:stretch>
            <a:fillRect/>
          </a:stretch>
        </p:blipFill>
        <p:spPr>
          <a:xfrm>
            <a:off x="0" y="145981"/>
            <a:ext cx="9180512" cy="463619"/>
          </a:xfrm>
          <a:prstGeom prst="rect">
            <a:avLst/>
          </a:prstGeom>
        </p:spPr>
      </p:pic>
      <p:pic>
        <p:nvPicPr>
          <p:cNvPr id="10" name="Resim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6282531"/>
            <a:ext cx="407194" cy="407194"/>
          </a:xfrm>
          <a:prstGeom prst="rect">
            <a:avLst/>
          </a:prstGeom>
        </p:spPr>
      </p:pic>
      <p:sp>
        <p:nvSpPr>
          <p:cNvPr id="6" name="Metin kutusu 5"/>
          <p:cNvSpPr txBox="1"/>
          <p:nvPr/>
        </p:nvSpPr>
        <p:spPr>
          <a:xfrm>
            <a:off x="0" y="145981"/>
            <a:ext cx="9180512" cy="477054"/>
          </a:xfrm>
          <a:prstGeom prst="rect">
            <a:avLst/>
          </a:prstGeom>
        </p:spPr>
        <p:style>
          <a:lnRef idx="0">
            <a:scrgbClr r="0" g="0" b="0"/>
          </a:lnRef>
          <a:fillRef idx="1001">
            <a:schemeClr val="dk2"/>
          </a:fillRef>
          <a:effectRef idx="0">
            <a:scrgbClr r="0" g="0" b="0"/>
          </a:effectRef>
          <a:fontRef idx="major"/>
        </p:style>
        <p:txBody>
          <a:bodyPr wrap="square" rtlCol="0">
            <a:spAutoFit/>
          </a:bodyPr>
          <a:lstStyle/>
          <a:p>
            <a:pPr algn="ctr"/>
            <a:r>
              <a:rPr lang="fa-IR" sz="2400" b="1">
                <a:solidFill>
                  <a:schemeClr val="bg1"/>
                </a:solidFill>
                <a:effectLst>
                  <a:outerShdw blurRad="38100" dist="38100" dir="2700000" algn="tl">
                    <a:srgbClr val="000000">
                      <a:alpha val="43137"/>
                    </a:srgbClr>
                  </a:outerShdw>
                </a:effectLst>
                <a:latin typeface="Times New Roman" panose="02020603050405020304" pitchFamily="18" charset="0"/>
              </a:rPr>
              <a:t>برنامه آزمون سیستم مدیریت یادگیری</a:t>
            </a:r>
            <a:endParaRPr lang="tr-TR"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 name="Metin kutusu 11"/>
          <p:cNvSpPr txBox="1"/>
          <p:nvPr/>
        </p:nvSpPr>
        <p:spPr>
          <a:xfrm>
            <a:off x="1943708" y="857569"/>
            <a:ext cx="5256584" cy="369332"/>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p>
            <a:pPr algn="r"/>
            <a:r>
              <a:rPr lang="fa-IR" dirty="0"/>
              <a:t>پس از ورود به آزمون سوالات به شرح زیر خواهد بود.</a:t>
            </a:r>
            <a:endParaRPr lang="tr-TR" sz="1600" dirty="0">
              <a:latin typeface="Times New Roman" panose="02020603050405020304" pitchFamily="18" charset="0"/>
              <a:cs typeface="Times New Roman" panose="02020603050405020304" pitchFamily="18" charset="0"/>
            </a:endParaRPr>
          </a:p>
        </p:txBody>
      </p:sp>
      <p:sp>
        <p:nvSpPr>
          <p:cNvPr id="4" name="Dikdörtgen 3"/>
          <p:cNvSpPr/>
          <p:nvPr/>
        </p:nvSpPr>
        <p:spPr>
          <a:xfrm>
            <a:off x="152400" y="3013618"/>
            <a:ext cx="45916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Ok Bağlayıcısı 6"/>
          <p:cNvCxnSpPr/>
          <p:nvPr/>
        </p:nvCxnSpPr>
        <p:spPr>
          <a:xfrm flipH="1">
            <a:off x="355997" y="3229642"/>
            <a:ext cx="17506" cy="1357662"/>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4" name="Metin kutusu 13"/>
          <p:cNvSpPr txBox="1"/>
          <p:nvPr/>
        </p:nvSpPr>
        <p:spPr>
          <a:xfrm>
            <a:off x="135258" y="4641452"/>
            <a:ext cx="5857132" cy="584775"/>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defPPr>
              <a:defRPr lang="tr-TR"/>
            </a:defPPr>
            <a:lvl1pPr>
              <a:defRPr sz="1600">
                <a:latin typeface="Times New Roman" panose="02020603050405020304" pitchFamily="18" charset="0"/>
                <a:cs typeface="Times New Roman" panose="02020603050405020304" pitchFamily="18" charset="0"/>
              </a:defRPr>
            </a:lvl1pPr>
          </a:lstStyle>
          <a:p>
            <a:pPr algn="r" rtl="1"/>
            <a:r>
              <a:rPr lang="fa-IR" dirty="0"/>
              <a:t>پاسخ انتخاب شده و دکمه "صفحه بعدی" در پایین سمت راست فشار داده می شود و سوال بعدی پاس می شود.</a:t>
            </a:r>
            <a:endParaRPr lang="en-US" dirty="0"/>
          </a:p>
        </p:txBody>
      </p:sp>
      <p:sp>
        <p:nvSpPr>
          <p:cNvPr id="21" name="Dikdörtgen 20"/>
          <p:cNvSpPr/>
          <p:nvPr/>
        </p:nvSpPr>
        <p:spPr>
          <a:xfrm>
            <a:off x="6372200" y="4237754"/>
            <a:ext cx="790600" cy="2781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Dikdörtgen 24"/>
          <p:cNvSpPr/>
          <p:nvPr/>
        </p:nvSpPr>
        <p:spPr>
          <a:xfrm>
            <a:off x="8100392" y="2077514"/>
            <a:ext cx="1016612" cy="5046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Metin kutusu 25"/>
          <p:cNvSpPr txBox="1"/>
          <p:nvPr/>
        </p:nvSpPr>
        <p:spPr>
          <a:xfrm>
            <a:off x="4355977" y="2093400"/>
            <a:ext cx="3044882" cy="584775"/>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defPPr>
              <a:defRPr lang="tr-TR"/>
            </a:defPPr>
            <a:lvl1pPr>
              <a:defRPr sz="1600">
                <a:latin typeface="Times New Roman" panose="02020603050405020304" pitchFamily="18" charset="0"/>
                <a:cs typeface="Times New Roman" panose="02020603050405020304" pitchFamily="18" charset="0"/>
              </a:defRPr>
            </a:lvl1pPr>
          </a:lstStyle>
          <a:p>
            <a:pPr algn="r"/>
            <a:r>
              <a:rPr lang="fa-IR" dirty="0"/>
              <a:t>در این زمینه می توان از سوال مورد نظر عبور کرد.</a:t>
            </a:r>
            <a:endParaRPr lang="tr-TR" dirty="0"/>
          </a:p>
        </p:txBody>
      </p:sp>
      <p:cxnSp>
        <p:nvCxnSpPr>
          <p:cNvPr id="28" name="Düz Ok Bağlayıcısı 27"/>
          <p:cNvCxnSpPr/>
          <p:nvPr/>
        </p:nvCxnSpPr>
        <p:spPr>
          <a:xfrm flipH="1">
            <a:off x="7596336" y="2190632"/>
            <a:ext cx="504056" cy="14232"/>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30" name="Dikdörtgen 29"/>
          <p:cNvSpPr/>
          <p:nvPr/>
        </p:nvSpPr>
        <p:spPr>
          <a:xfrm>
            <a:off x="8115300" y="2653578"/>
            <a:ext cx="952500"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36" name="Düz Ok Bağlayıcısı 35"/>
          <p:cNvCxnSpPr/>
          <p:nvPr/>
        </p:nvCxnSpPr>
        <p:spPr>
          <a:xfrm flipH="1">
            <a:off x="7452320" y="2780928"/>
            <a:ext cx="687082" cy="23269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37" name="Metin kutusu 36"/>
          <p:cNvSpPr txBox="1"/>
          <p:nvPr/>
        </p:nvSpPr>
        <p:spPr>
          <a:xfrm>
            <a:off x="4109075" y="2906476"/>
            <a:ext cx="3291783" cy="338554"/>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defPPr>
              <a:defRPr lang="tr-TR"/>
            </a:defPPr>
            <a:lvl1pPr>
              <a:defRPr sz="1600">
                <a:latin typeface="Times New Roman" panose="02020603050405020304" pitchFamily="18" charset="0"/>
                <a:cs typeface="Times New Roman" panose="02020603050405020304" pitchFamily="18" charset="0"/>
              </a:defRPr>
            </a:lvl1pPr>
          </a:lstStyle>
          <a:p>
            <a:pPr algn="r"/>
            <a:r>
              <a:rPr lang="fa-IR" dirty="0"/>
              <a:t>پایان امتحان با "تمام برنامه" شروع می شود.</a:t>
            </a:r>
            <a:endParaRPr lang="tr-TR" dirty="0"/>
          </a:p>
        </p:txBody>
      </p:sp>
      <p:cxnSp>
        <p:nvCxnSpPr>
          <p:cNvPr id="23" name="Düz Ok Bağlayıcısı 22"/>
          <p:cNvCxnSpPr/>
          <p:nvPr/>
        </p:nvCxnSpPr>
        <p:spPr>
          <a:xfrm flipH="1">
            <a:off x="5992390" y="4380780"/>
            <a:ext cx="379810" cy="260672"/>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pic>
        <p:nvPicPr>
          <p:cNvPr id="34" name="Resim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53995" y="6342109"/>
            <a:ext cx="1584176" cy="347616"/>
          </a:xfrm>
          <a:prstGeom prst="rect">
            <a:avLst/>
          </a:prstGeom>
        </p:spPr>
      </p:pic>
    </p:spTree>
    <p:extLst>
      <p:ext uri="{BB962C8B-B14F-4D97-AF65-F5344CB8AC3E}">
        <p14:creationId xmlns:p14="http://schemas.microsoft.com/office/powerpoint/2010/main" val="21561285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3"/>
          <a:stretch>
            <a:fillRect/>
          </a:stretch>
        </p:blipFill>
        <p:spPr>
          <a:xfrm>
            <a:off x="0" y="145981"/>
            <a:ext cx="9180512" cy="463619"/>
          </a:xfrm>
          <a:prstGeom prst="rect">
            <a:avLst/>
          </a:prstGeom>
        </p:spPr>
      </p:pic>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6282531"/>
            <a:ext cx="407194" cy="407194"/>
          </a:xfrm>
          <a:prstGeom prst="rect">
            <a:avLst/>
          </a:prstGeom>
        </p:spPr>
      </p:pic>
      <p:sp>
        <p:nvSpPr>
          <p:cNvPr id="6" name="Metin kutusu 5"/>
          <p:cNvSpPr txBox="1"/>
          <p:nvPr/>
        </p:nvSpPr>
        <p:spPr>
          <a:xfrm>
            <a:off x="0" y="145981"/>
            <a:ext cx="9180512" cy="477054"/>
          </a:xfrm>
          <a:prstGeom prst="rect">
            <a:avLst/>
          </a:prstGeom>
        </p:spPr>
        <p:style>
          <a:lnRef idx="0">
            <a:scrgbClr r="0" g="0" b="0"/>
          </a:lnRef>
          <a:fillRef idx="1001">
            <a:schemeClr val="dk2"/>
          </a:fillRef>
          <a:effectRef idx="0">
            <a:scrgbClr r="0" g="0" b="0"/>
          </a:effectRef>
          <a:fontRef idx="major"/>
        </p:style>
        <p:txBody>
          <a:bodyPr wrap="square" rtlCol="0">
            <a:spAutoFit/>
          </a:bodyPr>
          <a:lstStyle>
            <a:defPPr>
              <a:defRPr lang="tr-TR"/>
            </a:defPPr>
            <a:lvl1pPr algn="ctr">
              <a:defRPr sz="2400" b="1">
                <a:solidFill>
                  <a:schemeClr val="bg1"/>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fa-IR" dirty="0"/>
              <a:t>برنامه آزمون سیستم مدیریت یادگیری</a:t>
            </a:r>
            <a:endParaRPr lang="tr-TR" dirty="0"/>
          </a:p>
        </p:txBody>
      </p:sp>
      <p:pic>
        <p:nvPicPr>
          <p:cNvPr id="2" name="Resim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1640" y="1484784"/>
            <a:ext cx="6180869" cy="3553787"/>
          </a:xfrm>
          <a:prstGeom prst="rect">
            <a:avLst/>
          </a:prstGeom>
          <a:ln>
            <a:noFill/>
          </a:ln>
          <a:effectLst>
            <a:outerShdw blurRad="292100" dist="139700" dir="2700000" algn="tl" rotWithShape="0">
              <a:srgbClr val="333333">
                <a:alpha val="65000"/>
              </a:srgbClr>
            </a:outerShdw>
          </a:effectLst>
        </p:spPr>
      </p:pic>
      <p:sp>
        <p:nvSpPr>
          <p:cNvPr id="22" name="Metin kutusu 21"/>
          <p:cNvSpPr txBox="1"/>
          <p:nvPr/>
        </p:nvSpPr>
        <p:spPr>
          <a:xfrm>
            <a:off x="323528" y="836996"/>
            <a:ext cx="8568952" cy="646331"/>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p>
            <a:r>
              <a:rPr lang="fa-IR" dirty="0"/>
              <a:t>پس از گفتن "پایان برنامه"، صفحه خلاصه ظاهر می شود که در آن به سوالات در آزمون پاسخ داده ایم و دکمه "ارسال همه و پایان" فشار داده می شود تا امتحان به طور کامل تمام شود.</a:t>
            </a:r>
            <a:endParaRPr lang="tr-TR" sz="1600" b="1" dirty="0">
              <a:latin typeface="Times New Roman" panose="02020603050405020304" pitchFamily="18" charset="0"/>
              <a:cs typeface="Times New Roman" panose="02020603050405020304" pitchFamily="18" charset="0"/>
            </a:endParaRPr>
          </a:p>
        </p:txBody>
      </p:sp>
      <p:sp>
        <p:nvSpPr>
          <p:cNvPr id="5" name="Dikdörtgen 4"/>
          <p:cNvSpPr/>
          <p:nvPr/>
        </p:nvSpPr>
        <p:spPr>
          <a:xfrm>
            <a:off x="5724128" y="4630652"/>
            <a:ext cx="151216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5" name="Düz Ok Bağlayıcısı 14"/>
          <p:cNvCxnSpPr/>
          <p:nvPr/>
        </p:nvCxnSpPr>
        <p:spPr>
          <a:xfrm flipH="1">
            <a:off x="4788024" y="4839695"/>
            <a:ext cx="936476" cy="12183"/>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7" name="Metin kutusu 26"/>
          <p:cNvSpPr txBox="1"/>
          <p:nvPr/>
        </p:nvSpPr>
        <p:spPr>
          <a:xfrm>
            <a:off x="1835696" y="4293096"/>
            <a:ext cx="2819536" cy="923330"/>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p>
            <a:r>
              <a:rPr lang="fa-IR" dirty="0"/>
              <a:t> با دکمه "ارسال همه و پایان" امتحان به طور کامل به پایان می رسد.</a:t>
            </a:r>
            <a:endParaRPr lang="tr-TR" sz="1400" b="1" dirty="0">
              <a:latin typeface="Times New Roman" panose="02020603050405020304" pitchFamily="18" charset="0"/>
              <a:cs typeface="Times New Roman" panose="02020603050405020304" pitchFamily="18" charset="0"/>
            </a:endParaRPr>
          </a:p>
        </p:txBody>
      </p:sp>
      <p:pic>
        <p:nvPicPr>
          <p:cNvPr id="16" name="Resim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53995" y="6342109"/>
            <a:ext cx="1584176" cy="347616"/>
          </a:xfrm>
          <a:prstGeom prst="rect">
            <a:avLst/>
          </a:prstGeom>
        </p:spPr>
      </p:pic>
    </p:spTree>
    <p:extLst>
      <p:ext uri="{BB962C8B-B14F-4D97-AF65-F5344CB8AC3E}">
        <p14:creationId xmlns:p14="http://schemas.microsoft.com/office/powerpoint/2010/main" val="5614477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145981"/>
            <a:ext cx="9180512" cy="400110"/>
          </a:xfrm>
          <a:prstGeom prst="rect">
            <a:avLst/>
          </a:prstGeom>
        </p:spPr>
        <p:style>
          <a:lnRef idx="0">
            <a:scrgbClr r="0" g="0" b="0"/>
          </a:lnRef>
          <a:fillRef idx="1001">
            <a:schemeClr val="dk2"/>
          </a:fillRef>
          <a:effectRef idx="0">
            <a:scrgbClr r="0" g="0" b="0"/>
          </a:effectRef>
          <a:fontRef idx="major"/>
        </p:style>
        <p:txBody>
          <a:bodyPr wrap="square" rtlCol="0">
            <a:spAutoFit/>
          </a:bodyPr>
          <a:lstStyle>
            <a:defPPr>
              <a:defRPr lang="tr-TR"/>
            </a:defPPr>
            <a:lvl1pPr algn="ctr">
              <a:defRPr sz="2400" b="1">
                <a:solidFill>
                  <a:schemeClr val="bg1"/>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fa-IR" sz="2000" dirty="0"/>
              <a:t>مخاطب</a:t>
            </a:r>
            <a:endParaRPr lang="tr-TR" sz="2000" dirty="0"/>
          </a:p>
        </p:txBody>
      </p:sp>
      <p:pic>
        <p:nvPicPr>
          <p:cNvPr id="5" name="Resim 4"/>
          <p:cNvPicPr>
            <a:picLocks noChangeAspect="1"/>
          </p:cNvPicPr>
          <p:nvPr/>
        </p:nvPicPr>
        <p:blipFill>
          <a:blip r:embed="rId2"/>
          <a:stretch>
            <a:fillRect/>
          </a:stretch>
        </p:blipFill>
        <p:spPr>
          <a:xfrm>
            <a:off x="23564" y="908720"/>
            <a:ext cx="9120436" cy="4359664"/>
          </a:xfrm>
          <a:prstGeom prst="rect">
            <a:avLst/>
          </a:prstGeom>
        </p:spPr>
      </p:pic>
      <p:sp>
        <p:nvSpPr>
          <p:cNvPr id="6" name="Dikdörtgen 5"/>
          <p:cNvSpPr/>
          <p:nvPr/>
        </p:nvSpPr>
        <p:spPr>
          <a:xfrm>
            <a:off x="8532439" y="4293096"/>
            <a:ext cx="579191"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7020272" y="764704"/>
            <a:ext cx="1944216"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81738"/>
            <a:ext cx="407194"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Resi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3995" y="6342109"/>
            <a:ext cx="1584176" cy="347616"/>
          </a:xfrm>
          <a:prstGeom prst="rect">
            <a:avLst/>
          </a:prstGeom>
        </p:spPr>
      </p:pic>
    </p:spTree>
    <p:extLst>
      <p:ext uri="{BB962C8B-B14F-4D97-AF65-F5344CB8AC3E}">
        <p14:creationId xmlns:p14="http://schemas.microsoft.com/office/powerpoint/2010/main" val="31819997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1124744"/>
            <a:ext cx="9144000" cy="769441"/>
          </a:xfrm>
          <a:prstGeom prst="rect">
            <a:avLst/>
          </a:prstGeom>
          <a:ln>
            <a:solidFill>
              <a:schemeClr val="bg1"/>
            </a:solidFill>
          </a:ln>
        </p:spPr>
        <p:style>
          <a:lnRef idx="0">
            <a:scrgbClr r="0" g="0" b="0"/>
          </a:lnRef>
          <a:fillRef idx="1001">
            <a:schemeClr val="dk2"/>
          </a:fillRef>
          <a:effectRef idx="0">
            <a:scrgbClr r="0" g="0" b="0"/>
          </a:effectRef>
          <a:fontRef idx="minor">
            <a:schemeClr val="lt1"/>
          </a:fontRef>
        </p:style>
        <p:txBody>
          <a:bodyPr wrap="square">
            <a:spAutoFit/>
          </a:bodyPr>
          <a:lstStyle/>
          <a:p>
            <a:pPr algn="ctr">
              <a:defRPr/>
            </a:pPr>
            <a:r>
              <a:rPr lang="fa-IR" sz="4400" dirty="0">
                <a:solidFill>
                  <a:schemeClr val="bg1"/>
                </a:solidFill>
                <a:latin typeface="Times New Roman" panose="02020603050405020304" pitchFamily="18" charset="0"/>
                <a:cs typeface="Times New Roman" panose="02020603050405020304" pitchFamily="18" charset="0"/>
              </a:rPr>
              <a:t>ما برای شما یک دوره موفق آرزو می کنیم.</a:t>
            </a:r>
            <a:endParaRPr lang="tr-TR" sz="4400" b="1" dirty="0">
              <a:ln w="12700">
                <a:solidFill>
                  <a:schemeClr val="accent5"/>
                </a:solidFill>
                <a:prstDash val="solid"/>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50531" name="Resim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46050"/>
            <a:ext cx="92202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536" name="Resim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81738"/>
            <a:ext cx="407194"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3995" y="6342109"/>
            <a:ext cx="1584176" cy="347616"/>
          </a:xfrm>
          <a:prstGeom prst="rect">
            <a:avLst/>
          </a:prstGeom>
        </p:spPr>
      </p:pic>
      <p:sp>
        <p:nvSpPr>
          <p:cNvPr id="12" name="Dikdörtgen 11"/>
          <p:cNvSpPr/>
          <p:nvPr/>
        </p:nvSpPr>
        <p:spPr>
          <a:xfrm>
            <a:off x="251520" y="2132856"/>
            <a:ext cx="8640960" cy="2862322"/>
          </a:xfrm>
          <a:prstGeom prst="rect">
            <a:avLst/>
          </a:prstGeom>
          <a:ln>
            <a:solidFill>
              <a:schemeClr val="bg1"/>
            </a:solidFill>
          </a:ln>
        </p:spPr>
        <p:style>
          <a:lnRef idx="0">
            <a:scrgbClr r="0" g="0" b="0"/>
          </a:lnRef>
          <a:fillRef idx="1001">
            <a:schemeClr val="dk2"/>
          </a:fillRef>
          <a:effectRef idx="0">
            <a:scrgbClr r="0" g="0" b="0"/>
          </a:effectRef>
          <a:fontRef idx="minor">
            <a:schemeClr val="lt1"/>
          </a:fontRef>
        </p:style>
        <p:txBody>
          <a:bodyPr wrap="square">
            <a:spAutoFit/>
          </a:bodyPr>
          <a:lstStyle/>
          <a:p>
            <a:pPr algn="ctr">
              <a:defRPr/>
            </a:pPr>
            <a:r>
              <a:rPr lang="fa-IR" sz="2000" dirty="0">
                <a:solidFill>
                  <a:schemeClr val="bg1"/>
                </a:solidFill>
                <a:latin typeface="Times New Roman" panose="02020603050405020304" pitchFamily="18" charset="0"/>
                <a:cs typeface="Times New Roman" panose="02020603050405020304" pitchFamily="18" charset="0"/>
              </a:rPr>
              <a:t>مرکز تحقیقات کاربردی و آموزش از راه </a:t>
            </a:r>
            <a:r>
              <a:rPr lang="fa-IR" sz="2000" dirty="0" smtClean="0">
                <a:solidFill>
                  <a:schemeClr val="bg1"/>
                </a:solidFill>
                <a:latin typeface="Times New Roman" panose="02020603050405020304" pitchFamily="18" charset="0"/>
                <a:cs typeface="Times New Roman" panose="02020603050405020304" pitchFamily="18" charset="0"/>
              </a:rPr>
              <a:t>دور</a:t>
            </a:r>
          </a:p>
          <a:p>
            <a:pPr algn="ctr">
              <a:defRPr/>
            </a:pPr>
            <a:r>
              <a:rPr lang="tr-TR" sz="2000" dirty="0" smtClean="0">
                <a:solidFill>
                  <a:schemeClr val="bg1"/>
                </a:solidFill>
                <a:latin typeface="Times New Roman" panose="02020603050405020304" pitchFamily="18" charset="0"/>
                <a:cs typeface="Times New Roman" panose="02020603050405020304" pitchFamily="18" charset="0"/>
              </a:rPr>
              <a:t>Sema Kılıç</a:t>
            </a:r>
            <a:r>
              <a:rPr lang="fa-IR" sz="2000" dirty="0">
                <a:solidFill>
                  <a:schemeClr val="bg1"/>
                </a:solidFill>
                <a:latin typeface="Times New Roman" panose="02020603050405020304" pitchFamily="18" charset="0"/>
                <a:cs typeface="Times New Roman" panose="02020603050405020304" pitchFamily="18" charset="0"/>
              </a:rPr>
              <a:t> مدیر</a:t>
            </a:r>
            <a:endParaRPr lang="tr-TR" sz="2000" dirty="0">
              <a:solidFill>
                <a:schemeClr val="bg1"/>
              </a:solidFill>
              <a:latin typeface="Times New Roman" panose="02020603050405020304" pitchFamily="18" charset="0"/>
              <a:cs typeface="Times New Roman" panose="02020603050405020304" pitchFamily="18" charset="0"/>
            </a:endParaRPr>
          </a:p>
          <a:p>
            <a:pPr algn="ctr">
              <a:defRPr/>
            </a:pPr>
            <a:r>
              <a:rPr lang="tr-TR" sz="2000" dirty="0" smtClean="0">
                <a:solidFill>
                  <a:schemeClr val="bg1"/>
                </a:solidFill>
                <a:latin typeface="Times New Roman" panose="02020603050405020304" pitchFamily="18" charset="0"/>
                <a:cs typeface="Times New Roman" panose="02020603050405020304" pitchFamily="18" charset="0"/>
              </a:rPr>
              <a:t>Alperen Aslan</a:t>
            </a:r>
            <a:r>
              <a:rPr lang="fa-IR" sz="2000" dirty="0">
                <a:solidFill>
                  <a:schemeClr val="bg1"/>
                </a:solidFill>
                <a:latin typeface="Times New Roman" panose="02020603050405020304" pitchFamily="18" charset="0"/>
                <a:cs typeface="Times New Roman" panose="02020603050405020304" pitchFamily="18" charset="0"/>
              </a:rPr>
              <a:t> دستیار فناوری های </a:t>
            </a:r>
            <a:r>
              <a:rPr lang="fa-IR" sz="2000" dirty="0" smtClean="0">
                <a:solidFill>
                  <a:schemeClr val="bg1"/>
                </a:solidFill>
                <a:latin typeface="Times New Roman" panose="02020603050405020304" pitchFamily="18" charset="0"/>
                <a:cs typeface="Times New Roman" panose="02020603050405020304" pitchFamily="18" charset="0"/>
              </a:rPr>
              <a:t>آموزشی </a:t>
            </a:r>
            <a:endParaRPr lang="tr-TR" sz="2000" dirty="0">
              <a:solidFill>
                <a:schemeClr val="bg1"/>
              </a:solidFill>
              <a:latin typeface="Times New Roman" panose="02020603050405020304" pitchFamily="18" charset="0"/>
              <a:cs typeface="Times New Roman" panose="02020603050405020304" pitchFamily="18" charset="0"/>
            </a:endParaRPr>
          </a:p>
          <a:p>
            <a:pPr algn="ctr">
              <a:defRPr/>
            </a:pPr>
            <a:r>
              <a:rPr lang="tr-TR" sz="2000" dirty="0" smtClean="0">
                <a:solidFill>
                  <a:schemeClr val="bg1"/>
                </a:solidFill>
                <a:latin typeface="Times New Roman" panose="02020603050405020304" pitchFamily="18" charset="0"/>
                <a:cs typeface="Times New Roman" panose="02020603050405020304" pitchFamily="18" charset="0"/>
              </a:rPr>
              <a:t>Rahman Yıldırım</a:t>
            </a:r>
            <a:r>
              <a:rPr lang="fa-IR" sz="2000" dirty="0" smtClean="0">
                <a:solidFill>
                  <a:schemeClr val="bg1"/>
                </a:solidFill>
                <a:latin typeface="Times New Roman" panose="02020603050405020304" pitchFamily="18" charset="0"/>
                <a:cs typeface="Times New Roman" panose="02020603050405020304" pitchFamily="18" charset="0"/>
              </a:rPr>
              <a:t> </a:t>
            </a:r>
            <a:r>
              <a:rPr lang="fa-IR" sz="2000" dirty="0" smtClean="0">
                <a:solidFill>
                  <a:schemeClr val="bg1"/>
                </a:solidFill>
                <a:latin typeface="Times New Roman" panose="02020603050405020304" pitchFamily="18" charset="0"/>
                <a:cs typeface="Times New Roman" panose="02020603050405020304" pitchFamily="18" charset="0"/>
              </a:rPr>
              <a:t> </a:t>
            </a:r>
            <a:r>
              <a:rPr lang="fa-IR" sz="2000" dirty="0">
                <a:solidFill>
                  <a:schemeClr val="bg1"/>
                </a:solidFill>
                <a:latin typeface="Times New Roman" panose="02020603050405020304" pitchFamily="18" charset="0"/>
                <a:cs typeface="Times New Roman" panose="02020603050405020304" pitchFamily="18" charset="0"/>
              </a:rPr>
              <a:t>دستیار فناوری های </a:t>
            </a:r>
            <a:r>
              <a:rPr lang="fa-IR" sz="2000" dirty="0" smtClean="0">
                <a:solidFill>
                  <a:schemeClr val="bg1"/>
                </a:solidFill>
                <a:latin typeface="Times New Roman" panose="02020603050405020304" pitchFamily="18" charset="0"/>
                <a:cs typeface="Times New Roman" panose="02020603050405020304" pitchFamily="18" charset="0"/>
              </a:rPr>
              <a:t>آموزشی </a:t>
            </a:r>
            <a:endParaRPr lang="tr-TR" sz="2000" dirty="0">
              <a:solidFill>
                <a:schemeClr val="bg1"/>
              </a:solidFill>
              <a:latin typeface="Times New Roman" panose="02020603050405020304" pitchFamily="18" charset="0"/>
              <a:cs typeface="Times New Roman" panose="02020603050405020304" pitchFamily="18" charset="0"/>
            </a:endParaRPr>
          </a:p>
          <a:p>
            <a:pPr algn="ctr">
              <a:defRPr/>
            </a:pPr>
            <a:r>
              <a:rPr lang="tr-TR" sz="2000" dirty="0" smtClean="0">
                <a:solidFill>
                  <a:schemeClr val="bg1"/>
                </a:solidFill>
                <a:latin typeface="Times New Roman" panose="02020603050405020304" pitchFamily="18" charset="0"/>
                <a:cs typeface="Times New Roman" panose="02020603050405020304" pitchFamily="18" charset="0"/>
              </a:rPr>
              <a:t>Özcan Çiftçi</a:t>
            </a:r>
            <a:r>
              <a:rPr lang="fa-IR" sz="2000" dirty="0">
                <a:solidFill>
                  <a:schemeClr val="bg1"/>
                </a:solidFill>
                <a:latin typeface="Times New Roman" panose="02020603050405020304" pitchFamily="18" charset="0"/>
                <a:cs typeface="Times New Roman" panose="02020603050405020304" pitchFamily="18" charset="0"/>
              </a:rPr>
              <a:t> دستیار فناوری های آموزشی</a:t>
            </a:r>
            <a:endParaRPr lang="tr-TR" sz="2000" dirty="0">
              <a:solidFill>
                <a:schemeClr val="bg1"/>
              </a:solidFill>
              <a:latin typeface="Times New Roman" panose="02020603050405020304" pitchFamily="18" charset="0"/>
              <a:cs typeface="Times New Roman" panose="02020603050405020304" pitchFamily="18" charset="0"/>
            </a:endParaRPr>
          </a:p>
          <a:p>
            <a:pPr algn="ctr">
              <a:defRPr/>
            </a:pPr>
            <a:r>
              <a:rPr lang="tr-TR" sz="2000" dirty="0" smtClean="0">
                <a:solidFill>
                  <a:schemeClr val="bg1"/>
                </a:solidFill>
                <a:latin typeface="Times New Roman" panose="02020603050405020304" pitchFamily="18" charset="0"/>
                <a:cs typeface="Times New Roman" panose="02020603050405020304" pitchFamily="18" charset="0"/>
              </a:rPr>
              <a:t>Selim Öznur</a:t>
            </a:r>
            <a:r>
              <a:rPr lang="fa-IR" sz="2000" dirty="0">
                <a:solidFill>
                  <a:schemeClr val="bg1"/>
                </a:solidFill>
                <a:latin typeface="Times New Roman" panose="02020603050405020304" pitchFamily="18" charset="0"/>
                <a:cs typeface="Times New Roman" panose="02020603050405020304" pitchFamily="18" charset="0"/>
              </a:rPr>
              <a:t> دستیار فناوری های آموزشی</a:t>
            </a:r>
            <a:endParaRPr lang="tr-TR" sz="2000" dirty="0">
              <a:solidFill>
                <a:schemeClr val="bg1"/>
              </a:solidFill>
              <a:latin typeface="Times New Roman" panose="02020603050405020304" pitchFamily="18" charset="0"/>
              <a:cs typeface="Times New Roman" panose="02020603050405020304" pitchFamily="18" charset="0"/>
            </a:endParaRPr>
          </a:p>
          <a:p>
            <a:pPr algn="ctr">
              <a:defRPr/>
            </a:pPr>
            <a:r>
              <a:rPr lang="tr-TR" sz="2000" dirty="0" smtClean="0">
                <a:solidFill>
                  <a:schemeClr val="bg1"/>
                </a:solidFill>
                <a:latin typeface="Times New Roman" panose="02020603050405020304" pitchFamily="18" charset="0"/>
                <a:cs typeface="Times New Roman" panose="02020603050405020304" pitchFamily="18" charset="0"/>
              </a:rPr>
              <a:t>Alihan İmancı</a:t>
            </a:r>
            <a:r>
              <a:rPr lang="fa-IR" sz="2000" dirty="0">
                <a:solidFill>
                  <a:schemeClr val="bg1"/>
                </a:solidFill>
                <a:latin typeface="Times New Roman" panose="02020603050405020304" pitchFamily="18" charset="0"/>
                <a:cs typeface="Times New Roman" panose="02020603050405020304" pitchFamily="18" charset="0"/>
              </a:rPr>
              <a:t> دستیار فناوری های آموزشی</a:t>
            </a:r>
            <a:endParaRPr lang="tr-TR" sz="2000" dirty="0">
              <a:solidFill>
                <a:schemeClr val="bg1"/>
              </a:solidFill>
              <a:latin typeface="Times New Roman" panose="02020603050405020304" pitchFamily="18" charset="0"/>
              <a:cs typeface="Times New Roman" panose="02020603050405020304" pitchFamily="18" charset="0"/>
            </a:endParaRPr>
          </a:p>
          <a:p>
            <a:pPr algn="ctr">
              <a:defRPr/>
            </a:pPr>
            <a:endParaRPr lang="tr-TR" sz="2000" dirty="0">
              <a:solidFill>
                <a:schemeClr val="bg1"/>
              </a:solidFill>
              <a:latin typeface="Times New Roman" panose="02020603050405020304" pitchFamily="18" charset="0"/>
              <a:cs typeface="Times New Roman" panose="02020603050405020304" pitchFamily="18" charset="0"/>
            </a:endParaRPr>
          </a:p>
          <a:p>
            <a:pPr algn="ctr">
              <a:defRPr/>
            </a:pPr>
            <a:r>
              <a:rPr lang="tr-TR" sz="2000" dirty="0" smtClean="0">
                <a:solidFill>
                  <a:schemeClr val="bg1"/>
                </a:solidFill>
                <a:latin typeface="Times New Roman" panose="02020603050405020304" pitchFamily="18" charset="0"/>
                <a:cs typeface="Times New Roman" panose="02020603050405020304" pitchFamily="18" charset="0"/>
                <a:hlinkClick r:id="rId5"/>
              </a:rPr>
              <a:t>areluzem@arel.edu.tr</a:t>
            </a:r>
            <a:r>
              <a:rPr lang="fa-IR" sz="2000" dirty="0" smtClean="0">
                <a:solidFill>
                  <a:schemeClr val="bg1"/>
                </a:solidFill>
                <a:latin typeface="Times New Roman" panose="02020603050405020304" pitchFamily="18" charset="0"/>
                <a:cs typeface="Times New Roman" panose="02020603050405020304" pitchFamily="18" charset="0"/>
              </a:rPr>
              <a:t> </a:t>
            </a:r>
            <a:r>
              <a:rPr lang="fa-IR" sz="2000" dirty="0">
                <a:solidFill>
                  <a:schemeClr val="bg1"/>
                </a:solidFill>
                <a:latin typeface="Times New Roman" panose="02020603050405020304" pitchFamily="18" charset="0"/>
                <a:cs typeface="Times New Roman" panose="02020603050405020304" pitchFamily="18" charset="0"/>
              </a:rPr>
              <a:t>برای پشتیبانی؛ </a:t>
            </a:r>
            <a:endParaRPr lang="tr-TR"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5606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282531"/>
            <a:ext cx="407194" cy="407194"/>
          </a:xfrm>
          <a:prstGeom prst="rect">
            <a:avLst/>
          </a:prstGeom>
        </p:spPr>
      </p:pic>
      <p:sp>
        <p:nvSpPr>
          <p:cNvPr id="6" name="Metin kutusu 5"/>
          <p:cNvSpPr txBox="1"/>
          <p:nvPr/>
        </p:nvSpPr>
        <p:spPr>
          <a:xfrm>
            <a:off x="0" y="145981"/>
            <a:ext cx="9144000" cy="400110"/>
          </a:xfrm>
          <a:prstGeom prst="rect">
            <a:avLst/>
          </a:prstGeom>
        </p:spPr>
        <p:style>
          <a:lnRef idx="0">
            <a:scrgbClr r="0" g="0" b="0"/>
          </a:lnRef>
          <a:fillRef idx="1001">
            <a:schemeClr val="dk2"/>
          </a:fillRef>
          <a:effectRef idx="0">
            <a:scrgbClr r="0" g="0" b="0"/>
          </a:effectRef>
          <a:fontRef idx="major"/>
        </p:style>
        <p:txBody>
          <a:bodyPr wrap="square" rtlCol="0">
            <a:spAutoFit/>
          </a:bodyPr>
          <a:lstStyle/>
          <a:p>
            <a:pPr algn="ctr"/>
            <a:r>
              <a:rPr lang="fa-IR" sz="2000" b="1" dirty="0">
                <a:solidFill>
                  <a:schemeClr val="bg1"/>
                </a:solidFill>
                <a:effectLst>
                  <a:outerShdw blurRad="38100" dist="38100" dir="2700000" algn="tl">
                    <a:srgbClr val="000000">
                      <a:alpha val="43137"/>
                    </a:srgbClr>
                  </a:outerShdw>
                </a:effectLst>
                <a:latin typeface="Times New Roman" panose="02020603050405020304" pitchFamily="18" charset="0"/>
              </a:rPr>
              <a:t>مقدمه ای بر سیستم مدیریت یادگیری</a:t>
            </a:r>
            <a:endParaRPr lang="tr-TR" sz="2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rotWithShape="1">
          <a:blip r:embed="rId4">
            <a:extLst>
              <a:ext uri="{28A0092B-C50C-407E-A947-70E740481C1C}">
                <a14:useLocalDpi xmlns:a14="http://schemas.microsoft.com/office/drawing/2010/main" val="0"/>
              </a:ext>
            </a:extLst>
          </a:blip>
          <a:srcRect l="64909"/>
          <a:stretch/>
        </p:blipFill>
        <p:spPr>
          <a:xfrm>
            <a:off x="1043608" y="773849"/>
            <a:ext cx="3067856" cy="5073220"/>
          </a:xfrm>
          <a:prstGeom prst="rect">
            <a:avLst/>
          </a:prstGeom>
          <a:ln>
            <a:noFill/>
          </a:ln>
          <a:effectLst>
            <a:outerShdw blurRad="292100" dist="139700" dir="2700000" algn="tl" rotWithShape="0">
              <a:srgbClr val="333333">
                <a:alpha val="65000"/>
              </a:srgbClr>
            </a:outerShdw>
          </a:effectLst>
        </p:spPr>
      </p:pic>
      <p:grpSp>
        <p:nvGrpSpPr>
          <p:cNvPr id="2" name="Grup 1"/>
          <p:cNvGrpSpPr/>
          <p:nvPr/>
        </p:nvGrpSpPr>
        <p:grpSpPr>
          <a:xfrm>
            <a:off x="5069695" y="971921"/>
            <a:ext cx="3462744" cy="4076341"/>
            <a:chOff x="515030" y="663496"/>
            <a:chExt cx="3462744" cy="4076341"/>
          </a:xfrm>
        </p:grpSpPr>
        <p:sp>
          <p:nvSpPr>
            <p:cNvPr id="7" name="Metin kutusu 6"/>
            <p:cNvSpPr txBox="1"/>
            <p:nvPr/>
          </p:nvSpPr>
          <p:spPr>
            <a:xfrm>
              <a:off x="515030" y="663496"/>
              <a:ext cx="3312368" cy="1200329"/>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p>
              <a:pPr rtl="1"/>
              <a:r>
                <a:rPr lang="en-US" dirty="0"/>
                <a:t> </a:t>
              </a:r>
              <a:r>
                <a:rPr lang="fa-IR" dirty="0" smtClean="0"/>
                <a:t>شما </a:t>
              </a:r>
              <a:r>
                <a:rPr lang="fa-IR" dirty="0"/>
                <a:t>می توانید با اطلاعات خود در سیستم اطلاعات دانش آموز (</a:t>
              </a:r>
              <a:r>
                <a:rPr lang="en-US" dirty="0"/>
                <a:t>OBS</a:t>
              </a:r>
              <a:r>
                <a:rPr lang="fa-IR" dirty="0"/>
                <a:t>) وارد سیستم مدیریت یادگیری به آدرس </a:t>
              </a:r>
              <a:r>
                <a:rPr lang="en-US" dirty="0"/>
                <a:t>https://uzem.arel.edu.tr</a:t>
              </a:r>
              <a:r>
                <a:rPr lang="fa-IR" dirty="0"/>
                <a:t>/ شوید</a:t>
              </a:r>
              <a:r>
                <a:rPr lang="fa-IR" dirty="0" smtClean="0"/>
                <a:t>.</a:t>
              </a:r>
              <a:endParaRPr lang="en-US" dirty="0"/>
            </a:p>
          </p:txBody>
        </p:sp>
        <p:sp>
          <p:nvSpPr>
            <p:cNvPr id="12" name="Metin kutusu 11"/>
            <p:cNvSpPr txBox="1"/>
            <p:nvPr/>
          </p:nvSpPr>
          <p:spPr>
            <a:xfrm>
              <a:off x="524392" y="2500523"/>
              <a:ext cx="3312368" cy="369332"/>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p>
              <a:pPr rtl="1"/>
              <a:r>
                <a:rPr lang="fa-IR" dirty="0"/>
                <a:t>نام کاربری: نام </a:t>
              </a:r>
              <a:r>
                <a:rPr lang="fa-IR" dirty="0" smtClean="0"/>
                <a:t>کاربری </a:t>
              </a:r>
              <a:r>
                <a:rPr lang="en-US" dirty="0" smtClean="0"/>
                <a:t>OBS</a:t>
              </a:r>
              <a:endParaRPr lang="en-US" dirty="0"/>
            </a:p>
          </p:txBody>
        </p:sp>
        <p:sp>
          <p:nvSpPr>
            <p:cNvPr id="13" name="Metin kutusu 12"/>
            <p:cNvSpPr txBox="1"/>
            <p:nvPr/>
          </p:nvSpPr>
          <p:spPr>
            <a:xfrm>
              <a:off x="524391" y="3152041"/>
              <a:ext cx="3453383" cy="369332"/>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p>
              <a:r>
                <a:rPr lang="en-US" dirty="0" smtClean="0"/>
                <a:t>OBS</a:t>
              </a:r>
              <a:r>
                <a:rPr lang="tr-TR" dirty="0" smtClean="0"/>
                <a:t> </a:t>
              </a:r>
              <a:r>
                <a:rPr lang="fa-IR" dirty="0"/>
                <a:t>رمز عبور: رمز </a:t>
              </a:r>
              <a:r>
                <a:rPr lang="fa-IR" dirty="0" smtClean="0"/>
                <a:t>عبور</a:t>
              </a:r>
              <a:endParaRPr lang="en-US" dirty="0"/>
            </a:p>
          </p:txBody>
        </p:sp>
        <p:sp>
          <p:nvSpPr>
            <p:cNvPr id="14" name="Metin kutusu 13"/>
            <p:cNvSpPr txBox="1"/>
            <p:nvPr/>
          </p:nvSpPr>
          <p:spPr>
            <a:xfrm>
              <a:off x="521391" y="3816507"/>
              <a:ext cx="3312368" cy="923330"/>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p>
              <a:r>
                <a:rPr lang="fa-IR" dirty="0"/>
                <a:t>توجه: در صورت بروز مشکل در ورود، می توانید با ارسال یک ایمیل به آدرس </a:t>
              </a:r>
              <a:r>
                <a:rPr lang="tr-TR" dirty="0" smtClean="0"/>
                <a:t>areluzem@arel.edu.tr</a:t>
              </a:r>
              <a:endParaRPr lang="tr-TR" sz="1600" dirty="0">
                <a:solidFill>
                  <a:schemeClr val="bg1"/>
                </a:solidFill>
                <a:latin typeface="Times New Roman" panose="02020603050405020304" pitchFamily="18" charset="0"/>
                <a:cs typeface="Times New Roman" panose="02020603050405020304" pitchFamily="18" charset="0"/>
              </a:endParaRPr>
            </a:p>
          </p:txBody>
        </p:sp>
      </p:grpSp>
      <p:pic>
        <p:nvPicPr>
          <p:cNvPr id="15" name="Resim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53995" y="6342109"/>
            <a:ext cx="1584176" cy="347616"/>
          </a:xfrm>
          <a:prstGeom prst="rect">
            <a:avLst/>
          </a:prstGeom>
        </p:spPr>
      </p:pic>
    </p:spTree>
    <p:extLst>
      <p:ext uri="{BB962C8B-B14F-4D97-AF65-F5344CB8AC3E}">
        <p14:creationId xmlns:p14="http://schemas.microsoft.com/office/powerpoint/2010/main" val="1792215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282531"/>
            <a:ext cx="407194" cy="407194"/>
          </a:xfrm>
          <a:prstGeom prst="rect">
            <a:avLst/>
          </a:prstGeom>
        </p:spPr>
      </p:pic>
      <p:sp>
        <p:nvSpPr>
          <p:cNvPr id="6" name="Metin kutusu 5"/>
          <p:cNvSpPr txBox="1"/>
          <p:nvPr/>
        </p:nvSpPr>
        <p:spPr>
          <a:xfrm>
            <a:off x="0" y="145981"/>
            <a:ext cx="9144000" cy="400110"/>
          </a:xfrm>
          <a:prstGeom prst="rect">
            <a:avLst/>
          </a:prstGeom>
        </p:spPr>
        <p:style>
          <a:lnRef idx="0">
            <a:scrgbClr r="0" g="0" b="0"/>
          </a:lnRef>
          <a:fillRef idx="1001">
            <a:schemeClr val="dk2"/>
          </a:fillRef>
          <a:effectRef idx="0">
            <a:scrgbClr r="0" g="0" b="0"/>
          </a:effectRef>
          <a:fontRef idx="major"/>
        </p:style>
        <p:txBody>
          <a:bodyPr wrap="square" rtlCol="0">
            <a:spAutoFit/>
          </a:bodyPr>
          <a:lstStyle/>
          <a:p>
            <a:pPr algn="ctr"/>
            <a:r>
              <a:rPr lang="fa-IR" sz="2000" b="1" dirty="0">
                <a:solidFill>
                  <a:schemeClr val="bg1"/>
                </a:solidFill>
                <a:effectLst>
                  <a:outerShdw blurRad="38100" dist="38100" dir="2700000" algn="tl">
                    <a:srgbClr val="000000">
                      <a:alpha val="43137"/>
                    </a:srgbClr>
                  </a:outerShdw>
                </a:effectLst>
                <a:latin typeface="Times New Roman" panose="02020603050405020304" pitchFamily="18" charset="0"/>
              </a:rPr>
              <a:t>رابط سیستم مدیریت یادگیری</a:t>
            </a:r>
            <a:endParaRPr lang="tr-TR" sz="2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Metin kutusu 6"/>
          <p:cNvSpPr txBox="1"/>
          <p:nvPr/>
        </p:nvSpPr>
        <p:spPr>
          <a:xfrm>
            <a:off x="0" y="4725144"/>
            <a:ext cx="9143999" cy="1200329"/>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p>
            <a:pPr rtl="1"/>
            <a:r>
              <a:rPr lang="fa-IR" dirty="0"/>
              <a:t>هنگامی که وارد سیستم می شوید، صفحه ای مانند تصویر بالا ظاهر می شود. هنگامی که به عنوان دانشجو وارد سیستم می شوید، همانطور که در تصویر می بینید، منوهای کمکی، اطلاعیه ها، تقویم رویدادها، اطلاعات پروفایل، دوره هایی که در طول ترم فعال می گذرانید، دوره هایی که خواهید گذراند و دوره هایی که دارید. قبلا گرفته شده نمایش داده خواهد شد.</a:t>
            </a:r>
            <a:endParaRPr lang="en-US" dirty="0"/>
          </a:p>
        </p:txBody>
      </p:sp>
      <p:grpSp>
        <p:nvGrpSpPr>
          <p:cNvPr id="2" name="Grup 1"/>
          <p:cNvGrpSpPr/>
          <p:nvPr/>
        </p:nvGrpSpPr>
        <p:grpSpPr>
          <a:xfrm>
            <a:off x="512071" y="764704"/>
            <a:ext cx="8092377" cy="3878778"/>
            <a:chOff x="299119" y="2060848"/>
            <a:chExt cx="8092377" cy="3878778"/>
          </a:xfrm>
        </p:grpSpPr>
        <p:pic>
          <p:nvPicPr>
            <p:cNvPr id="3" name="Resi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119" y="2060848"/>
              <a:ext cx="8092377" cy="3878778"/>
            </a:xfrm>
            <a:prstGeom prst="rect">
              <a:avLst/>
            </a:prstGeom>
          </p:spPr>
        </p:pic>
        <p:sp>
          <p:nvSpPr>
            <p:cNvPr id="12" name="Metin kutusu 11"/>
            <p:cNvSpPr txBox="1"/>
            <p:nvPr/>
          </p:nvSpPr>
          <p:spPr>
            <a:xfrm>
              <a:off x="4532034" y="3678215"/>
              <a:ext cx="3139382" cy="1200329"/>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p>
              <a:r>
                <a:rPr lang="fa-IR" dirty="0"/>
                <a:t>برای دسترسی به مطالب دوره و فعالیت های دوره مشابه، باید بر روی دوره مربوطه در قسمت </a:t>
              </a:r>
              <a:r>
                <a:rPr lang="en-US" dirty="0"/>
                <a:t>My Courses</a:t>
              </a:r>
              <a:r>
                <a:rPr lang="fa-IR" dirty="0"/>
                <a:t> کلیک کنید</a:t>
              </a:r>
              <a:endParaRPr lang="tr-TR" sz="1400" dirty="0">
                <a:latin typeface="Times New Roman" panose="02020603050405020304" pitchFamily="18" charset="0"/>
                <a:cs typeface="Times New Roman" panose="02020603050405020304" pitchFamily="18" charset="0"/>
              </a:endParaRPr>
            </a:p>
          </p:txBody>
        </p:sp>
        <p:cxnSp>
          <p:nvCxnSpPr>
            <p:cNvPr id="4" name="Düz Ok Bağlayıcısı 3"/>
            <p:cNvCxnSpPr/>
            <p:nvPr/>
          </p:nvCxnSpPr>
          <p:spPr>
            <a:xfrm>
              <a:off x="3059832" y="4077072"/>
              <a:ext cx="1371224"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grpSp>
      <p:pic>
        <p:nvPicPr>
          <p:cNvPr id="13" name="Resim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53995" y="6342109"/>
            <a:ext cx="1584176" cy="347616"/>
          </a:xfrm>
          <a:prstGeom prst="rect">
            <a:avLst/>
          </a:prstGeom>
        </p:spPr>
      </p:pic>
    </p:spTree>
    <p:extLst>
      <p:ext uri="{BB962C8B-B14F-4D97-AF65-F5344CB8AC3E}">
        <p14:creationId xmlns:p14="http://schemas.microsoft.com/office/powerpoint/2010/main" val="2854720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etin kutusu 12"/>
          <p:cNvSpPr txBox="1"/>
          <p:nvPr/>
        </p:nvSpPr>
        <p:spPr>
          <a:xfrm>
            <a:off x="0" y="921966"/>
            <a:ext cx="9144000" cy="646331"/>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p>
            <a:r>
              <a:rPr lang="fa-IR" dirty="0"/>
              <a:t>به منظور تشخیص دروسی که در صفحه اصلی (کنترل پنل) در سامانه </a:t>
            </a:r>
            <a:r>
              <a:rPr lang="en-US" dirty="0"/>
              <a:t>UZEM</a:t>
            </a:r>
            <a:r>
              <a:rPr lang="fa-IR" dirty="0"/>
              <a:t> از دروس ترم قبل و این ترم درج می شوند، روش زیر قابل اعمال است.</a:t>
            </a:r>
            <a:endParaRPr lang="tr-TR" sz="1600" dirty="0">
              <a:latin typeface="Times New Roman" panose="02020603050405020304" pitchFamily="18" charset="0"/>
              <a:cs typeface="Times New Roman" panose="02020603050405020304" pitchFamily="18" charset="0"/>
            </a:endParaRPr>
          </a:p>
        </p:txBody>
      </p:sp>
      <p:pic>
        <p:nvPicPr>
          <p:cNvPr id="7" name="Resim 6"/>
          <p:cNvPicPr>
            <a:picLocks noChangeAspect="1"/>
          </p:cNvPicPr>
          <p:nvPr/>
        </p:nvPicPr>
        <p:blipFill>
          <a:blip r:embed="rId2"/>
          <a:stretch>
            <a:fillRect/>
          </a:stretch>
        </p:blipFill>
        <p:spPr>
          <a:xfrm>
            <a:off x="604188" y="3505200"/>
            <a:ext cx="7892138" cy="1683966"/>
          </a:xfrm>
          <a:prstGeom prst="rect">
            <a:avLst/>
          </a:prstGeom>
          <a:ln>
            <a:noFill/>
          </a:ln>
          <a:effectLst>
            <a:outerShdw blurRad="292100" dist="139700" dir="2700000" algn="tl" rotWithShape="0">
              <a:srgbClr val="333333">
                <a:alpha val="65000"/>
              </a:srgbClr>
            </a:outerShdw>
          </a:effectLst>
        </p:spPr>
      </p:pic>
      <p:sp>
        <p:nvSpPr>
          <p:cNvPr id="8" name="Dikdörtgen 7"/>
          <p:cNvSpPr/>
          <p:nvPr/>
        </p:nvSpPr>
        <p:spPr>
          <a:xfrm>
            <a:off x="7315200" y="4038600"/>
            <a:ext cx="1066800" cy="838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4" name="Düz Ok Bağlayıcısı 13"/>
          <p:cNvCxnSpPr/>
          <p:nvPr/>
        </p:nvCxnSpPr>
        <p:spPr>
          <a:xfrm>
            <a:off x="5616698" y="3163581"/>
            <a:ext cx="1584176" cy="898204"/>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20" name="Metin kutusu 19"/>
          <p:cNvSpPr txBox="1"/>
          <p:nvPr/>
        </p:nvSpPr>
        <p:spPr>
          <a:xfrm>
            <a:off x="0" y="2568609"/>
            <a:ext cx="9144000" cy="646331"/>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p>
            <a:pPr rtl="1"/>
            <a:r>
              <a:rPr lang="fa-IR" dirty="0"/>
              <a:t>از گزینه هایی که پس از کلیک بر روی نماد در تصویر ظاهر می شوند،</a:t>
            </a:r>
            <a:endParaRPr lang="en-US" dirty="0"/>
          </a:p>
          <a:p>
            <a:r>
              <a:rPr lang="fa-IR" dirty="0"/>
              <a:t>  گزینه «افزودن دوره به علاقه مندی ها» یا «حذف از نمای» تیک خورده است.</a:t>
            </a:r>
            <a:endParaRPr lang="tr-TR" sz="1600" dirty="0"/>
          </a:p>
        </p:txBody>
      </p:sp>
      <p:cxnSp>
        <p:nvCxnSpPr>
          <p:cNvPr id="21" name="Düz Ok Bağlayıcısı 20"/>
          <p:cNvCxnSpPr/>
          <p:nvPr/>
        </p:nvCxnSpPr>
        <p:spPr>
          <a:xfrm flipH="1">
            <a:off x="4415574" y="1553470"/>
            <a:ext cx="4026" cy="961130"/>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pic>
        <p:nvPicPr>
          <p:cNvPr id="28" name="Resim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282531"/>
            <a:ext cx="407194" cy="407194"/>
          </a:xfrm>
          <a:prstGeom prst="rect">
            <a:avLst/>
          </a:prstGeom>
        </p:spPr>
      </p:pic>
      <p:sp>
        <p:nvSpPr>
          <p:cNvPr id="15" name="Metin kutusu 14"/>
          <p:cNvSpPr txBox="1"/>
          <p:nvPr/>
        </p:nvSpPr>
        <p:spPr>
          <a:xfrm>
            <a:off x="0" y="145981"/>
            <a:ext cx="9144000" cy="400110"/>
          </a:xfrm>
          <a:prstGeom prst="rect">
            <a:avLst/>
          </a:prstGeom>
        </p:spPr>
        <p:style>
          <a:lnRef idx="0">
            <a:scrgbClr r="0" g="0" b="0"/>
          </a:lnRef>
          <a:fillRef idx="1001">
            <a:schemeClr val="dk2"/>
          </a:fillRef>
          <a:effectRef idx="0">
            <a:scrgbClr r="0" g="0" b="0"/>
          </a:effectRef>
          <a:fontRef idx="major"/>
        </p:style>
        <p:txBody>
          <a:bodyPr wrap="square" rtlCol="0">
            <a:spAutoFit/>
          </a:bodyPr>
          <a:lstStyle/>
          <a:p>
            <a:pPr algn="ctr"/>
            <a:r>
              <a:rPr lang="fa-IR" sz="2000" b="1" dirty="0">
                <a:solidFill>
                  <a:schemeClr val="bg1"/>
                </a:solidFill>
                <a:effectLst>
                  <a:outerShdw blurRad="38100" dist="38100" dir="2700000" algn="tl">
                    <a:srgbClr val="000000">
                      <a:alpha val="43137"/>
                    </a:srgbClr>
                  </a:outerShdw>
                </a:effectLst>
                <a:latin typeface="Times New Roman" panose="02020603050405020304" pitchFamily="18" charset="0"/>
              </a:rPr>
              <a:t>چیدمان صفحه ی اول</a:t>
            </a:r>
            <a:endParaRPr lang="tr-TR" sz="2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6" name="Resim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3995" y="6342109"/>
            <a:ext cx="1584176" cy="347616"/>
          </a:xfrm>
          <a:prstGeom prst="rect">
            <a:avLst/>
          </a:prstGeom>
        </p:spPr>
      </p:pic>
    </p:spTree>
    <p:extLst>
      <p:ext uri="{BB962C8B-B14F-4D97-AF65-F5344CB8AC3E}">
        <p14:creationId xmlns:p14="http://schemas.microsoft.com/office/powerpoint/2010/main" val="1999214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740255" y="1066800"/>
            <a:ext cx="7674459" cy="830997"/>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p>
            <a:pPr algn="ctr"/>
            <a:r>
              <a:rPr lang="fa-IR" sz="1600" dirty="0">
                <a:latin typeface="Times New Roman" panose="02020603050405020304" pitchFamily="18" charset="0"/>
                <a:cs typeface="Times New Roman" panose="02020603050405020304" pitchFamily="18" charset="0"/>
              </a:rPr>
              <a:t>اگر در صفحه قبل روی گزینه "افزودن دوره به علاقه مندی ها" کلیک کرده باشیم، تب "ستاره دار" در زیر مشخص شده است تا فقط دوره های مورد علاقه را ببینید. اگر روی گزینه «حذف از نمای» کلیک کنیم، می توانیم درس های خود را ببینیم. برگه "</a:t>
            </a:r>
            <a:r>
              <a:rPr lang="tr-TR" sz="1600" dirty="0" err="1">
                <a:latin typeface="Times New Roman" panose="02020603050405020304" pitchFamily="18" charset="0"/>
                <a:cs typeface="Times New Roman" panose="02020603050405020304" pitchFamily="18" charset="0"/>
              </a:rPr>
              <a:t>Removed</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from</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view</a:t>
            </a:r>
            <a:r>
              <a:rPr lang="tr-TR" sz="1600" dirty="0">
                <a:latin typeface="Times New Roman" panose="02020603050405020304" pitchFamily="18" charset="0"/>
                <a:cs typeface="Times New Roman" panose="02020603050405020304" pitchFamily="18" charset="0"/>
              </a:rPr>
              <a:t>" </a:t>
            </a:r>
            <a:r>
              <a:rPr lang="fa-IR" sz="1600" dirty="0">
                <a:latin typeface="Times New Roman" panose="02020603050405020304" pitchFamily="18" charset="0"/>
                <a:cs typeface="Times New Roman" panose="02020603050405020304" pitchFamily="18" charset="0"/>
              </a:rPr>
              <a:t>علامت زده شده است.</a:t>
            </a:r>
            <a:r>
              <a:rPr lang="tr-TR" sz="1600" dirty="0" smtClean="0">
                <a:latin typeface="Times New Roman" panose="02020603050405020304" pitchFamily="18" charset="0"/>
                <a:cs typeface="Times New Roman" panose="02020603050405020304" pitchFamily="18" charset="0"/>
              </a:rPr>
              <a:t>.</a:t>
            </a:r>
            <a:endParaRPr lang="tr-TR" sz="1600" dirty="0">
              <a:latin typeface="Times New Roman" panose="02020603050405020304" pitchFamily="18" charset="0"/>
              <a:cs typeface="Times New Roman" panose="02020603050405020304" pitchFamily="18" charset="0"/>
            </a:endParaRPr>
          </a:p>
        </p:txBody>
      </p:sp>
      <p:grpSp>
        <p:nvGrpSpPr>
          <p:cNvPr id="13" name="Grup 12"/>
          <p:cNvGrpSpPr/>
          <p:nvPr/>
        </p:nvGrpSpPr>
        <p:grpSpPr>
          <a:xfrm>
            <a:off x="432739" y="2601218"/>
            <a:ext cx="8235033" cy="2383181"/>
            <a:chOff x="432739" y="2601218"/>
            <a:chExt cx="8235033" cy="2383181"/>
          </a:xfrm>
        </p:grpSpPr>
        <p:pic>
          <p:nvPicPr>
            <p:cNvPr id="2" name="Resim 1"/>
            <p:cNvPicPr>
              <a:picLocks noChangeAspect="1"/>
            </p:cNvPicPr>
            <p:nvPr/>
          </p:nvPicPr>
          <p:blipFill>
            <a:blip r:embed="rId2"/>
            <a:stretch>
              <a:fillRect/>
            </a:stretch>
          </p:blipFill>
          <p:spPr>
            <a:xfrm>
              <a:off x="432739" y="2601218"/>
              <a:ext cx="8235033" cy="2383181"/>
            </a:xfrm>
            <a:prstGeom prst="rect">
              <a:avLst/>
            </a:prstGeom>
            <a:ln>
              <a:noFill/>
            </a:ln>
            <a:effectLst>
              <a:outerShdw blurRad="292100" dist="139700" dir="2700000" algn="tl" rotWithShape="0">
                <a:srgbClr val="333333">
                  <a:alpha val="65000"/>
                </a:srgbClr>
              </a:outerShdw>
            </a:effectLst>
          </p:spPr>
        </p:pic>
        <p:sp>
          <p:nvSpPr>
            <p:cNvPr id="6" name="Dikdörtgen 5"/>
            <p:cNvSpPr/>
            <p:nvPr/>
          </p:nvSpPr>
          <p:spPr>
            <a:xfrm>
              <a:off x="533400" y="4267200"/>
              <a:ext cx="13716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520931" y="4625799"/>
              <a:ext cx="13716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282531"/>
            <a:ext cx="407194" cy="407194"/>
          </a:xfrm>
          <a:prstGeom prst="rect">
            <a:avLst/>
          </a:prstGeom>
        </p:spPr>
      </p:pic>
      <p:sp>
        <p:nvSpPr>
          <p:cNvPr id="12" name="Metin kutusu 11"/>
          <p:cNvSpPr txBox="1"/>
          <p:nvPr/>
        </p:nvSpPr>
        <p:spPr>
          <a:xfrm>
            <a:off x="0" y="145981"/>
            <a:ext cx="9144000" cy="400110"/>
          </a:xfrm>
          <a:prstGeom prst="rect">
            <a:avLst/>
          </a:prstGeom>
        </p:spPr>
        <p:style>
          <a:lnRef idx="0">
            <a:scrgbClr r="0" g="0" b="0"/>
          </a:lnRef>
          <a:fillRef idx="1001">
            <a:schemeClr val="dk2"/>
          </a:fillRef>
          <a:effectRef idx="0">
            <a:scrgbClr r="0" g="0" b="0"/>
          </a:effectRef>
          <a:fontRef idx="major"/>
        </p:style>
        <p:txBody>
          <a:bodyPr wrap="square" rtlCol="0">
            <a:spAutoFit/>
          </a:bodyPr>
          <a:lstStyle/>
          <a:p>
            <a:pPr algn="ctr"/>
            <a:r>
              <a:rPr lang="fa-IR" sz="2000" b="1" dirty="0">
                <a:solidFill>
                  <a:schemeClr val="bg1"/>
                </a:solidFill>
                <a:effectLst>
                  <a:outerShdw blurRad="38100" dist="38100" dir="2700000" algn="tl">
                    <a:srgbClr val="000000">
                      <a:alpha val="43137"/>
                    </a:srgbClr>
                  </a:outerShdw>
                </a:effectLst>
                <a:latin typeface="Times New Roman" panose="02020603050405020304" pitchFamily="18" charset="0"/>
              </a:rPr>
              <a:t>چیدمان صفحه ی اول</a:t>
            </a:r>
            <a:endParaRPr lang="tr-TR" sz="2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4" name="Resim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3995" y="6342109"/>
            <a:ext cx="1584176" cy="347616"/>
          </a:xfrm>
          <a:prstGeom prst="rect">
            <a:avLst/>
          </a:prstGeom>
        </p:spPr>
      </p:pic>
    </p:spTree>
    <p:extLst>
      <p:ext uri="{BB962C8B-B14F-4D97-AF65-F5344CB8AC3E}">
        <p14:creationId xmlns:p14="http://schemas.microsoft.com/office/powerpoint/2010/main" val="3090369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664177" y="1600200"/>
            <a:ext cx="7815647" cy="1143000"/>
          </a:xfrm>
          <a:prstGeom prst="rect">
            <a:avLst/>
          </a:prstGeom>
          <a:ln>
            <a:noFill/>
          </a:ln>
          <a:effectLst>
            <a:outerShdw blurRad="292100" dist="139700" dir="2700000" algn="tl" rotWithShape="0">
              <a:srgbClr val="333333">
                <a:alpha val="65000"/>
              </a:srgbClr>
            </a:outerShdw>
          </a:effectLst>
        </p:spPr>
      </p:pic>
      <p:sp>
        <p:nvSpPr>
          <p:cNvPr id="5" name="Metin kutusu 4"/>
          <p:cNvSpPr txBox="1"/>
          <p:nvPr/>
        </p:nvSpPr>
        <p:spPr>
          <a:xfrm>
            <a:off x="3806552" y="1066800"/>
            <a:ext cx="1530896" cy="369332"/>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p>
            <a:pPr algn="ctr"/>
            <a:r>
              <a:rPr lang="fa-IR" dirty="0"/>
              <a:t>نمونه؛ ستاره دار</a:t>
            </a:r>
            <a:endParaRPr lang="tr-TR" sz="1600" dirty="0">
              <a:latin typeface="Times New Roman" panose="02020603050405020304" pitchFamily="18" charset="0"/>
              <a:cs typeface="Times New Roman" panose="02020603050405020304" pitchFamily="18" charset="0"/>
            </a:endParaRPr>
          </a:p>
        </p:txBody>
      </p:sp>
      <p:sp>
        <p:nvSpPr>
          <p:cNvPr id="6" name="Metin kutusu 5"/>
          <p:cNvSpPr txBox="1"/>
          <p:nvPr/>
        </p:nvSpPr>
        <p:spPr>
          <a:xfrm>
            <a:off x="3194484" y="3276600"/>
            <a:ext cx="2755032" cy="369332"/>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p>
            <a:pPr algn="ctr"/>
            <a:r>
              <a:rPr lang="fa-IR" dirty="0"/>
              <a:t>نمونه؛ از دید حذف شد</a:t>
            </a:r>
            <a:endParaRPr lang="tr-TR" sz="1600" dirty="0">
              <a:latin typeface="Times New Roman" panose="02020603050405020304" pitchFamily="18" charset="0"/>
              <a:cs typeface="Times New Roman" panose="02020603050405020304" pitchFamily="18" charset="0"/>
            </a:endParaRPr>
          </a:p>
        </p:txBody>
      </p:sp>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282531"/>
            <a:ext cx="407194" cy="407194"/>
          </a:xfrm>
          <a:prstGeom prst="rect">
            <a:avLst/>
          </a:prstGeom>
        </p:spPr>
      </p:pic>
      <p:pic>
        <p:nvPicPr>
          <p:cNvPr id="7" name="Resim 6"/>
          <p:cNvPicPr>
            <a:picLocks noChangeAspect="1"/>
          </p:cNvPicPr>
          <p:nvPr/>
        </p:nvPicPr>
        <p:blipFill>
          <a:blip r:embed="rId4"/>
          <a:stretch>
            <a:fillRect/>
          </a:stretch>
        </p:blipFill>
        <p:spPr>
          <a:xfrm>
            <a:off x="656557" y="3886200"/>
            <a:ext cx="7830887" cy="1226244"/>
          </a:xfrm>
          <a:prstGeom prst="rect">
            <a:avLst/>
          </a:prstGeom>
          <a:ln>
            <a:noFill/>
          </a:ln>
          <a:effectLst>
            <a:outerShdw blurRad="292100" dist="139700" dir="2700000" algn="tl" rotWithShape="0">
              <a:srgbClr val="333333">
                <a:alpha val="65000"/>
              </a:srgbClr>
            </a:outerShdw>
          </a:effectLst>
        </p:spPr>
      </p:pic>
      <p:sp>
        <p:nvSpPr>
          <p:cNvPr id="12" name="Metin kutusu 11"/>
          <p:cNvSpPr txBox="1"/>
          <p:nvPr/>
        </p:nvSpPr>
        <p:spPr>
          <a:xfrm>
            <a:off x="0" y="145981"/>
            <a:ext cx="9144000" cy="400110"/>
          </a:xfrm>
          <a:prstGeom prst="rect">
            <a:avLst/>
          </a:prstGeom>
        </p:spPr>
        <p:style>
          <a:lnRef idx="0">
            <a:scrgbClr r="0" g="0" b="0"/>
          </a:lnRef>
          <a:fillRef idx="1001">
            <a:schemeClr val="dk2"/>
          </a:fillRef>
          <a:effectRef idx="0">
            <a:scrgbClr r="0" g="0" b="0"/>
          </a:effectRef>
          <a:fontRef idx="major"/>
        </p:style>
        <p:txBody>
          <a:bodyPr wrap="square" rtlCol="0">
            <a:spAutoFit/>
          </a:bodyPr>
          <a:lstStyle/>
          <a:p>
            <a:pPr algn="ctr"/>
            <a:r>
              <a:rPr lang="fa-IR" sz="2000" b="1" dirty="0">
                <a:solidFill>
                  <a:schemeClr val="bg1"/>
                </a:solidFill>
                <a:effectLst>
                  <a:outerShdw blurRad="38100" dist="38100" dir="2700000" algn="tl">
                    <a:srgbClr val="000000">
                      <a:alpha val="43137"/>
                    </a:srgbClr>
                  </a:outerShdw>
                </a:effectLst>
                <a:latin typeface="Times New Roman" panose="02020603050405020304" pitchFamily="18" charset="0"/>
              </a:rPr>
              <a:t>چیدمان صفحه ی اول</a:t>
            </a:r>
            <a:endParaRPr lang="tr-TR" sz="2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3" name="Resim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53995" y="6342109"/>
            <a:ext cx="1584176" cy="347616"/>
          </a:xfrm>
          <a:prstGeom prst="rect">
            <a:avLst/>
          </a:prstGeom>
        </p:spPr>
      </p:pic>
    </p:spTree>
    <p:extLst>
      <p:ext uri="{BB962C8B-B14F-4D97-AF65-F5344CB8AC3E}">
        <p14:creationId xmlns:p14="http://schemas.microsoft.com/office/powerpoint/2010/main" val="1918591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282531"/>
            <a:ext cx="407194" cy="407194"/>
          </a:xfrm>
          <a:prstGeom prst="rect">
            <a:avLst/>
          </a:prstGeom>
        </p:spPr>
      </p:pic>
      <p:sp>
        <p:nvSpPr>
          <p:cNvPr id="7" name="Metin kutusu 6"/>
          <p:cNvSpPr txBox="1"/>
          <p:nvPr/>
        </p:nvSpPr>
        <p:spPr>
          <a:xfrm>
            <a:off x="0" y="145981"/>
            <a:ext cx="9144000" cy="400110"/>
          </a:xfrm>
          <a:prstGeom prst="rect">
            <a:avLst/>
          </a:prstGeom>
        </p:spPr>
        <p:style>
          <a:lnRef idx="0">
            <a:scrgbClr r="0" g="0" b="0"/>
          </a:lnRef>
          <a:fillRef idx="1001">
            <a:schemeClr val="dk2"/>
          </a:fillRef>
          <a:effectRef idx="0">
            <a:scrgbClr r="0" g="0" b="0"/>
          </a:effectRef>
          <a:fontRef idx="major"/>
        </p:style>
        <p:txBody>
          <a:bodyPr wrap="square" rtlCol="0">
            <a:spAutoFit/>
          </a:bodyPr>
          <a:lstStyle>
            <a:defPPr>
              <a:defRPr lang="tr-TR"/>
            </a:defPPr>
            <a:lvl1pPr algn="ctr">
              <a:defRPr sz="2000" b="1">
                <a:solidFill>
                  <a:schemeClr val="bg1"/>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defRPr>
            </a:lvl1pPr>
            <a:lvl2pPr>
              <a:defRPr>
                <a:solidFill>
                  <a:schemeClr val="tx1"/>
                </a:solidFill>
                <a:latin typeface="+mj-lt"/>
                <a:ea typeface="+mj-ea"/>
                <a:cs typeface="+mj-cs"/>
              </a:defRPr>
            </a:lvl2pPr>
            <a:lvl3pPr>
              <a:defRPr>
                <a:solidFill>
                  <a:schemeClr val="tx1"/>
                </a:solidFill>
                <a:latin typeface="+mj-lt"/>
                <a:ea typeface="+mj-ea"/>
                <a:cs typeface="+mj-cs"/>
              </a:defRPr>
            </a:lvl3pPr>
            <a:lvl4pPr>
              <a:defRPr>
                <a:solidFill>
                  <a:schemeClr val="tx1"/>
                </a:solidFill>
                <a:latin typeface="+mj-lt"/>
                <a:ea typeface="+mj-ea"/>
                <a:cs typeface="+mj-cs"/>
              </a:defRPr>
            </a:lvl4pPr>
            <a:lvl5pPr>
              <a:defRPr>
                <a:solidFill>
                  <a:schemeClr val="tx1"/>
                </a:solidFill>
                <a:latin typeface="+mj-lt"/>
                <a:ea typeface="+mj-ea"/>
                <a:cs typeface="+mj-cs"/>
              </a:defRPr>
            </a:lvl5pPr>
            <a:lvl6pPr>
              <a:defRPr>
                <a:solidFill>
                  <a:schemeClr val="tx1"/>
                </a:solidFill>
                <a:latin typeface="+mj-lt"/>
                <a:ea typeface="+mj-ea"/>
                <a:cs typeface="+mj-cs"/>
              </a:defRPr>
            </a:lvl6pPr>
            <a:lvl7pPr>
              <a:defRPr>
                <a:solidFill>
                  <a:schemeClr val="tx1"/>
                </a:solidFill>
                <a:latin typeface="+mj-lt"/>
                <a:ea typeface="+mj-ea"/>
                <a:cs typeface="+mj-cs"/>
              </a:defRPr>
            </a:lvl7pPr>
            <a:lvl8pPr>
              <a:defRPr>
                <a:solidFill>
                  <a:schemeClr val="tx1"/>
                </a:solidFill>
                <a:latin typeface="+mj-lt"/>
                <a:ea typeface="+mj-ea"/>
                <a:cs typeface="+mj-cs"/>
              </a:defRPr>
            </a:lvl8pPr>
            <a:lvl9pPr>
              <a:defRPr>
                <a:solidFill>
                  <a:schemeClr val="tx1"/>
                </a:solidFill>
                <a:latin typeface="+mj-lt"/>
                <a:ea typeface="+mj-ea"/>
                <a:cs typeface="+mj-cs"/>
              </a:defRPr>
            </a:lvl9pPr>
          </a:lstStyle>
          <a:p>
            <a:r>
              <a:rPr lang="fa-IR" dirty="0"/>
              <a:t> سیستم مدیریت یادگیری ارسال پیام</a:t>
            </a:r>
            <a:endParaRPr lang="tr-TR" dirty="0"/>
          </a:p>
        </p:txBody>
      </p:sp>
      <p:pic>
        <p:nvPicPr>
          <p:cNvPr id="12" name="Resim 11"/>
          <p:cNvPicPr>
            <a:picLocks noChangeAspect="1"/>
          </p:cNvPicPr>
          <p:nvPr/>
        </p:nvPicPr>
        <p:blipFill rotWithShape="1">
          <a:blip r:embed="rId4"/>
          <a:srcRect t="2962"/>
          <a:stretch/>
        </p:blipFill>
        <p:spPr>
          <a:xfrm>
            <a:off x="515993" y="692696"/>
            <a:ext cx="2043336" cy="2722893"/>
          </a:xfrm>
          <a:prstGeom prst="rect">
            <a:avLst/>
          </a:prstGeom>
          <a:ln>
            <a:noFill/>
          </a:ln>
          <a:effectLst>
            <a:outerShdw blurRad="292100" dist="139700" dir="2700000" algn="tl" rotWithShape="0">
              <a:srgbClr val="333333">
                <a:alpha val="65000"/>
              </a:srgbClr>
            </a:outerShdw>
          </a:effectLst>
        </p:spPr>
      </p:pic>
      <p:pic>
        <p:nvPicPr>
          <p:cNvPr id="3" name="Resim 2"/>
          <p:cNvPicPr>
            <a:picLocks noChangeAspect="1"/>
          </p:cNvPicPr>
          <p:nvPr/>
        </p:nvPicPr>
        <p:blipFill>
          <a:blip r:embed="rId5"/>
          <a:stretch>
            <a:fillRect/>
          </a:stretch>
        </p:blipFill>
        <p:spPr>
          <a:xfrm>
            <a:off x="539552" y="3597140"/>
            <a:ext cx="2050671" cy="2136116"/>
          </a:xfrm>
          <a:prstGeom prst="rect">
            <a:avLst/>
          </a:prstGeom>
          <a:ln>
            <a:noFill/>
          </a:ln>
          <a:effectLst>
            <a:outerShdw blurRad="292100" dist="139700" dir="2700000" algn="tl" rotWithShape="0">
              <a:srgbClr val="333333">
                <a:alpha val="65000"/>
              </a:srgbClr>
            </a:outerShdw>
          </a:effectLst>
        </p:spPr>
      </p:pic>
      <p:cxnSp>
        <p:nvCxnSpPr>
          <p:cNvPr id="5" name="Düz Ok Bağlayıcısı 4"/>
          <p:cNvCxnSpPr/>
          <p:nvPr/>
        </p:nvCxnSpPr>
        <p:spPr>
          <a:xfrm>
            <a:off x="1537661" y="862241"/>
            <a:ext cx="2233404" cy="25762"/>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6" name="Dikdörtgen 5"/>
          <p:cNvSpPr/>
          <p:nvPr/>
        </p:nvSpPr>
        <p:spPr>
          <a:xfrm>
            <a:off x="1187624" y="692696"/>
            <a:ext cx="288032" cy="3805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Metin kutusu 12"/>
          <p:cNvSpPr txBox="1"/>
          <p:nvPr/>
        </p:nvSpPr>
        <p:spPr>
          <a:xfrm>
            <a:off x="3900726" y="838095"/>
            <a:ext cx="3551594" cy="830997"/>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p>
            <a:pPr algn="r"/>
            <a:r>
              <a:rPr lang="fa-IR" sz="1600" dirty="0">
                <a:latin typeface="Times New Roman" panose="02020603050405020304" pitchFamily="18" charset="0"/>
                <a:cs typeface="Times New Roman" panose="02020603050405020304" pitchFamily="18" charset="0"/>
              </a:rPr>
              <a:t>با نماد پیام در اینجا، می توانید برای مدرسان دوره خود پیام بنویسید، پیام های دریافتی را بخوانید و به آنها پاسخ دهید.</a:t>
            </a:r>
            <a:endParaRPr lang="tr-TR" sz="1600" dirty="0">
              <a:solidFill>
                <a:srgbClr val="92D050"/>
              </a:solidFill>
              <a:latin typeface="Times New Roman" panose="02020603050405020304" pitchFamily="18" charset="0"/>
              <a:cs typeface="Times New Roman" panose="02020603050405020304" pitchFamily="18" charset="0"/>
            </a:endParaRPr>
          </a:p>
        </p:txBody>
      </p:sp>
      <p:sp>
        <p:nvSpPr>
          <p:cNvPr id="15" name="Dikdörtgen 14"/>
          <p:cNvSpPr/>
          <p:nvPr/>
        </p:nvSpPr>
        <p:spPr>
          <a:xfrm>
            <a:off x="1403648" y="3809837"/>
            <a:ext cx="93610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6" name="Düz Ok Bağlayıcısı 15"/>
          <p:cNvCxnSpPr>
            <a:stCxn id="15" idx="3"/>
          </p:cNvCxnSpPr>
          <p:nvPr/>
        </p:nvCxnSpPr>
        <p:spPr>
          <a:xfrm>
            <a:off x="2339752" y="3953853"/>
            <a:ext cx="1431313"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9" name="Metin kutusu 18"/>
          <p:cNvSpPr txBox="1"/>
          <p:nvPr/>
        </p:nvSpPr>
        <p:spPr>
          <a:xfrm>
            <a:off x="3900726" y="3933056"/>
            <a:ext cx="2881808" cy="830997"/>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defPPr>
              <a:defRPr lang="tr-TR"/>
            </a:defPPr>
            <a:lvl1pPr>
              <a:defRPr sz="1600">
                <a:latin typeface="Times New Roman" panose="02020603050405020304" pitchFamily="18" charset="0"/>
                <a:cs typeface="Times New Roman" panose="02020603050405020304" pitchFamily="18" charset="0"/>
              </a:defRPr>
            </a:lvl1pPr>
          </a:lstStyle>
          <a:p>
            <a:pPr algn="r" rtl="1"/>
            <a:r>
              <a:rPr lang="fa-IR" dirty="0"/>
              <a:t>پس از کلیک بر روی نماد، پنجره ای مانند سمت راست ظاهر می شود. با دکمه نوشتن ایمیل می توانید پیام بنویسید.</a:t>
            </a:r>
            <a:endParaRPr lang="en-US" dirty="0"/>
          </a:p>
        </p:txBody>
      </p:sp>
      <p:pic>
        <p:nvPicPr>
          <p:cNvPr id="20" name="Resim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53995" y="6342109"/>
            <a:ext cx="1584176" cy="347616"/>
          </a:xfrm>
          <a:prstGeom prst="rect">
            <a:avLst/>
          </a:prstGeom>
        </p:spPr>
      </p:pic>
    </p:spTree>
    <p:extLst>
      <p:ext uri="{BB962C8B-B14F-4D97-AF65-F5344CB8AC3E}">
        <p14:creationId xmlns:p14="http://schemas.microsoft.com/office/powerpoint/2010/main" val="1495935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Resim 25"/>
          <p:cNvPicPr>
            <a:picLocks noChangeAspect="1"/>
          </p:cNvPicPr>
          <p:nvPr/>
        </p:nvPicPr>
        <p:blipFill>
          <a:blip r:embed="rId3"/>
          <a:stretch>
            <a:fillRect/>
          </a:stretch>
        </p:blipFill>
        <p:spPr>
          <a:xfrm>
            <a:off x="683921" y="2897788"/>
            <a:ext cx="7735519" cy="3123500"/>
          </a:xfrm>
          <a:prstGeom prst="rect">
            <a:avLst/>
          </a:prstGeom>
          <a:ln>
            <a:noFill/>
          </a:ln>
          <a:effectLst>
            <a:outerShdw blurRad="292100" dist="139700" dir="2700000" algn="tl" rotWithShape="0">
              <a:srgbClr val="333333">
                <a:alpha val="65000"/>
              </a:srgbClr>
            </a:outerShdw>
          </a:effectLst>
        </p:spPr>
      </p:pic>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6282531"/>
            <a:ext cx="407194" cy="407194"/>
          </a:xfrm>
          <a:prstGeom prst="rect">
            <a:avLst/>
          </a:prstGeom>
        </p:spPr>
      </p:pic>
      <p:sp>
        <p:nvSpPr>
          <p:cNvPr id="7" name="Metin kutusu 6"/>
          <p:cNvSpPr txBox="1"/>
          <p:nvPr/>
        </p:nvSpPr>
        <p:spPr>
          <a:xfrm>
            <a:off x="0" y="145981"/>
            <a:ext cx="9144000" cy="400110"/>
          </a:xfrm>
          <a:prstGeom prst="rect">
            <a:avLst/>
          </a:prstGeom>
        </p:spPr>
        <p:style>
          <a:lnRef idx="0">
            <a:scrgbClr r="0" g="0" b="0"/>
          </a:lnRef>
          <a:fillRef idx="1001">
            <a:schemeClr val="dk2"/>
          </a:fillRef>
          <a:effectRef idx="0">
            <a:scrgbClr r="0" g="0" b="0"/>
          </a:effectRef>
          <a:fontRef idx="major"/>
        </p:style>
        <p:txBody>
          <a:bodyPr wrap="square" rtlCol="0">
            <a:spAutoFit/>
          </a:bodyPr>
          <a:lstStyle>
            <a:defPPr>
              <a:defRPr lang="tr-TR"/>
            </a:defPPr>
            <a:lvl1pPr algn="ctr">
              <a:defRPr sz="2000" b="1">
                <a:solidFill>
                  <a:schemeClr val="bg1"/>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fa-IR" dirty="0"/>
              <a:t>سیستم مدیریت یادگیری ارسال پیام</a:t>
            </a:r>
            <a:endParaRPr lang="tr-TR" dirty="0"/>
          </a:p>
        </p:txBody>
      </p:sp>
      <p:sp>
        <p:nvSpPr>
          <p:cNvPr id="17" name="Metin kutusu 16"/>
          <p:cNvSpPr txBox="1"/>
          <p:nvPr/>
        </p:nvSpPr>
        <p:spPr>
          <a:xfrm>
            <a:off x="1609512" y="610488"/>
            <a:ext cx="5924975" cy="830997"/>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defPPr>
              <a:defRPr lang="tr-TR"/>
            </a:defPPr>
            <a:lvl1pPr>
              <a:defRPr sz="1600">
                <a:latin typeface="Times New Roman" panose="02020603050405020304" pitchFamily="18" charset="0"/>
                <a:cs typeface="Times New Roman" panose="02020603050405020304" pitchFamily="18" charset="0"/>
              </a:defRPr>
            </a:lvl1pPr>
          </a:lstStyle>
          <a:p>
            <a:pPr algn="r"/>
            <a:r>
              <a:rPr lang="fa-IR" dirty="0"/>
              <a:t>بعد از گفتن نوشتن یک ایمیل، صفحه زیر ظاهر می شود. در صفحه ای که ظاهر می شود، دوره ای که برای آن پیام ارسال می کنیم انتخاب شده و دکمه "ادامه" فشار داده می شود.</a:t>
            </a:r>
            <a:endParaRPr lang="tr-TR" dirty="0"/>
          </a:p>
        </p:txBody>
      </p:sp>
      <p:sp>
        <p:nvSpPr>
          <p:cNvPr id="14" name="Dikdörtgen 13"/>
          <p:cNvSpPr/>
          <p:nvPr/>
        </p:nvSpPr>
        <p:spPr>
          <a:xfrm>
            <a:off x="3635896" y="4149080"/>
            <a:ext cx="108012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0" name="Düz Ok Bağlayıcısı 19"/>
          <p:cNvCxnSpPr>
            <a:stCxn id="14" idx="3"/>
          </p:cNvCxnSpPr>
          <p:nvPr/>
        </p:nvCxnSpPr>
        <p:spPr>
          <a:xfrm>
            <a:off x="4716016" y="4293096"/>
            <a:ext cx="576064"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1" name="Metin kutusu 20"/>
          <p:cNvSpPr txBox="1"/>
          <p:nvPr/>
        </p:nvSpPr>
        <p:spPr>
          <a:xfrm>
            <a:off x="5336975" y="4129335"/>
            <a:ext cx="2331016" cy="584775"/>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defPPr>
              <a:defRPr lang="tr-TR"/>
            </a:defPPr>
            <a:lvl1pPr>
              <a:defRPr sz="1600">
                <a:latin typeface="Times New Roman" panose="02020603050405020304" pitchFamily="18" charset="0"/>
                <a:cs typeface="Times New Roman" panose="02020603050405020304" pitchFamily="18" charset="0"/>
              </a:defRPr>
            </a:lvl1pPr>
          </a:lstStyle>
          <a:p>
            <a:pPr algn="r" rtl="1"/>
            <a:r>
              <a:rPr lang="fa-IR" dirty="0"/>
              <a:t>شخص مورد نظر را برای پیام انتخاب کنید</a:t>
            </a:r>
            <a:endParaRPr lang="en-US" dirty="0"/>
          </a:p>
        </p:txBody>
      </p:sp>
      <p:pic>
        <p:nvPicPr>
          <p:cNvPr id="25" name="Resim 24"/>
          <p:cNvPicPr>
            <a:picLocks noChangeAspect="1"/>
          </p:cNvPicPr>
          <p:nvPr/>
        </p:nvPicPr>
        <p:blipFill>
          <a:blip r:embed="rId5"/>
          <a:stretch>
            <a:fillRect/>
          </a:stretch>
        </p:blipFill>
        <p:spPr>
          <a:xfrm>
            <a:off x="1475656" y="1463911"/>
            <a:ext cx="6208029" cy="1389025"/>
          </a:xfrm>
          <a:prstGeom prst="rect">
            <a:avLst/>
          </a:prstGeom>
          <a:ln>
            <a:noFill/>
          </a:ln>
          <a:effectLst>
            <a:outerShdw blurRad="292100" dist="139700" dir="2700000" algn="tl" rotWithShape="0">
              <a:srgbClr val="333333">
                <a:alpha val="65000"/>
              </a:srgbClr>
            </a:outerShdw>
          </a:effectLst>
        </p:spPr>
      </p:pic>
      <p:sp>
        <p:nvSpPr>
          <p:cNvPr id="15" name="Dikdörtgen 14"/>
          <p:cNvSpPr/>
          <p:nvPr/>
        </p:nvSpPr>
        <p:spPr>
          <a:xfrm>
            <a:off x="3923928" y="2348880"/>
            <a:ext cx="1008112" cy="2651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6" name="Düz Ok Bağlayıcısı 15"/>
          <p:cNvCxnSpPr/>
          <p:nvPr/>
        </p:nvCxnSpPr>
        <p:spPr>
          <a:xfrm>
            <a:off x="4946941" y="2492896"/>
            <a:ext cx="633171"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8" name="Metin kutusu 17"/>
          <p:cNvSpPr txBox="1"/>
          <p:nvPr/>
        </p:nvSpPr>
        <p:spPr>
          <a:xfrm>
            <a:off x="5652120" y="2298358"/>
            <a:ext cx="2331016" cy="584775"/>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defPPr>
              <a:defRPr lang="tr-TR"/>
            </a:defPPr>
            <a:lvl1pPr>
              <a:defRPr sz="1600">
                <a:latin typeface="Times New Roman" panose="02020603050405020304" pitchFamily="18" charset="0"/>
                <a:cs typeface="Times New Roman" panose="02020603050405020304" pitchFamily="18" charset="0"/>
              </a:defRPr>
            </a:lvl1pPr>
          </a:lstStyle>
          <a:p>
            <a:pPr algn="r"/>
            <a:r>
              <a:rPr lang="fa-IR" dirty="0"/>
              <a:t>پس از زدن دکمه ادامه صفحه زیر باز می شود.</a:t>
            </a:r>
            <a:endParaRPr lang="tr-TR" sz="1400" dirty="0"/>
          </a:p>
        </p:txBody>
      </p:sp>
      <p:pic>
        <p:nvPicPr>
          <p:cNvPr id="19" name="Resim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53995" y="6342109"/>
            <a:ext cx="1584176" cy="347616"/>
          </a:xfrm>
          <a:prstGeom prst="rect">
            <a:avLst/>
          </a:prstGeom>
        </p:spPr>
      </p:pic>
    </p:spTree>
    <p:extLst>
      <p:ext uri="{BB962C8B-B14F-4D97-AF65-F5344CB8AC3E}">
        <p14:creationId xmlns:p14="http://schemas.microsoft.com/office/powerpoint/2010/main" val="17841726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2nd edition)"/>
  <p:tag name="ISPRING_ULTRA_SCORM_COURSE_ID" val="FD7EFC28-F46E-4689-ABBC-C05673B7A1A5"/>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j+\uFFFD&gt;{8BD10BA2-833D-45BF-841A-5225BEDD394E}&quot;,&quot;C:\\Users\\UZEMPRO\\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publishDestination&quot;:&quot;LMS&quot;,&quot;wordSettings&quot;:{&quot;printCopies&quot;:1}}"/>
  <p:tag name="ISPRING_SCORM_RATE_SLIDES" val="0"/>
  <p:tag name="ISPRING_SCORM_RATE_QUIZZES" val="0"/>
  <p:tag name="ISPRING_SCORM_PASSING_SCORE" val="0.000000"/>
  <p:tag name="ISPRING_CURRENT_PLAYER_ID" val="universal"/>
  <p:tag name="ISPRING_PRESENTATION_TITLE" val="Öğretim Yönetim Sistemi Klavuz"/>
  <p:tag name="ISPRING_FIRST_PUBLISH" val="1"/>
</p:tagLst>
</file>

<file path=ppt/theme/theme1.xml><?xml version="1.0" encoding="utf-8"?>
<a:theme xmlns:a="http://schemas.openxmlformats.org/drawingml/2006/main" name="Office Teması">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AFE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Öğretim Yönetim Sistemi Klavuz_ArelUZEM Yağmur Hocadan gelen</Template>
  <TotalTime>1318</TotalTime>
  <Words>1700</Words>
  <Application>Microsoft Office PowerPoint</Application>
  <PresentationFormat>Ekran Gösterisi (4:3)</PresentationFormat>
  <Paragraphs>134</Paragraphs>
  <Slides>28</Slides>
  <Notes>22</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28</vt:i4>
      </vt:variant>
    </vt:vector>
  </HeadingPairs>
  <TitlesOfParts>
    <vt:vector size="33" baseType="lpstr">
      <vt:lpstr>Arial</vt:lpstr>
      <vt:lpstr>Calibri</vt:lpstr>
      <vt:lpstr>Tahoma</vt:lpstr>
      <vt:lpstr>Times New Roman</vt:lpstr>
      <vt:lpstr>Office Teması</vt:lpstr>
      <vt:lpstr> سیستم مدیریت یادگیری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SANAL SINIFTA EKRAN PAYLAŞIMI</vt:lpstr>
      <vt:lpstr>SANAL SINIFTA EKRAN PAYLAŞIMI</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MOODLE ÖĞRETİM YÖNETİM SİSTEMİ</dc:title>
  <dc:creator>UZEM</dc:creator>
  <cp:lastModifiedBy>Alperen ASLAN</cp:lastModifiedBy>
  <cp:revision>83</cp:revision>
  <dcterms:created xsi:type="dcterms:W3CDTF">2020-09-17T07:48:44Z</dcterms:created>
  <dcterms:modified xsi:type="dcterms:W3CDTF">2022-10-11T06:47:57Z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2020-03-24T00:00:00Z</vt:filetime>
  </property>
  <property fmtid="{D5CDD505-2E9C-101B-9397-08002B2CF9AE}" pid="3" name="Creator">
    <vt:lpwstr>Microsoft® PowerPoint® 2016</vt:lpwstr>
  </property>
  <property fmtid="{D5CDD505-2E9C-101B-9397-08002B2CF9AE}" pid="4" name="LastSaved">
    <vt:filetime>2020-09-07T00:00:00Z</vt:filetime>
  </property>
</Properties>
</file>